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21"/>
  </p:notesMasterIdLst>
  <p:handoutMasterIdLst>
    <p:handoutMasterId r:id="rId22"/>
  </p:handoutMasterIdLst>
  <p:sldIdLst>
    <p:sldId id="256" r:id="rId2"/>
    <p:sldId id="257" r:id="rId3"/>
    <p:sldId id="260" r:id="rId4"/>
    <p:sldId id="261" r:id="rId5"/>
    <p:sldId id="262" r:id="rId6"/>
    <p:sldId id="278" r:id="rId7"/>
    <p:sldId id="277" r:id="rId8"/>
    <p:sldId id="263" r:id="rId9"/>
    <p:sldId id="265" r:id="rId10"/>
    <p:sldId id="266" r:id="rId11"/>
    <p:sldId id="267" r:id="rId12"/>
    <p:sldId id="268" r:id="rId13"/>
    <p:sldId id="270" r:id="rId14"/>
    <p:sldId id="274" r:id="rId15"/>
    <p:sldId id="269" r:id="rId16"/>
    <p:sldId id="275" r:id="rId17"/>
    <p:sldId id="264" r:id="rId18"/>
    <p:sldId id="276" r:id="rId19"/>
    <p:sldId id="258"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sha Krishna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9326"/>
    <a:srgbClr val="7E8289"/>
    <a:srgbClr val="485965"/>
    <a:srgbClr val="6D747B"/>
    <a:srgbClr val="6269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p:restoredLeft sz="15620"/>
    <p:restoredTop sz="94660"/>
  </p:normalViewPr>
  <p:slideViewPr>
    <p:cSldViewPr snapToGrid="0">
      <p:cViewPr>
        <p:scale>
          <a:sx n="75" d="100"/>
          <a:sy n="75" d="100"/>
        </p:scale>
        <p:origin x="-1632" y="-2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commentAuthors" Target="commentAuthors.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nkrishnan:Downloads:clean04.19.10%20-%20USAID-OFDA%20and%20USG%20Disaster%20Response%20FY%202000-2009_n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sz="1200"/>
            </a:pPr>
            <a:r>
              <a:rPr lang="en-US" sz="1200" dirty="0"/>
              <a:t>Total OFDA Assistance</a:t>
            </a:r>
            <a:r>
              <a:rPr lang="en-US" sz="1200" baseline="0" dirty="0"/>
              <a:t> to Regions </a:t>
            </a:r>
            <a:endParaRPr lang="en-US" sz="1200" dirty="0"/>
          </a:p>
        </c:rich>
      </c:tx>
      <c:layout>
        <c:manualLayout>
          <c:xMode val="edge"/>
          <c:yMode val="edge"/>
          <c:x val="0.184773862609233"/>
          <c:y val="0.03955174686882"/>
        </c:manualLayout>
      </c:layout>
      <c:overlay val="0"/>
    </c:title>
    <c:autoTitleDeleted val="0"/>
    <c:plotArea>
      <c:layout/>
      <c:barChart>
        <c:barDir val="col"/>
        <c:grouping val="clustered"/>
        <c:varyColors val="0"/>
        <c:ser>
          <c:idx val="0"/>
          <c:order val="0"/>
          <c:tx>
            <c:strRef>
              <c:f>total_prop_all!$X$3</c:f>
              <c:strCache>
                <c:ptCount val="1"/>
                <c:pt idx="0">
                  <c:v>Africa</c:v>
                </c:pt>
              </c:strCache>
            </c:strRef>
          </c:tx>
          <c:invertIfNegative val="0"/>
          <c:cat>
            <c:strRef>
              <c:f>total_prop_all!$Y$1:$AH$2</c:f>
              <c:strCache>
                <c:ptCount val="10"/>
                <c:pt idx="0">
                  <c:v>2000</c:v>
                </c:pt>
                <c:pt idx="1">
                  <c:v>2001</c:v>
                </c:pt>
                <c:pt idx="2">
                  <c:v>2002</c:v>
                </c:pt>
                <c:pt idx="3">
                  <c:v>2003</c:v>
                </c:pt>
                <c:pt idx="4">
                  <c:v>2004</c:v>
                </c:pt>
                <c:pt idx="5">
                  <c:v>2005</c:v>
                </c:pt>
                <c:pt idx="6">
                  <c:v>2006</c:v>
                </c:pt>
                <c:pt idx="7">
                  <c:v>2007</c:v>
                </c:pt>
                <c:pt idx="8">
                  <c:v>2008</c:v>
                </c:pt>
                <c:pt idx="9">
                  <c:v>2009</c:v>
                </c:pt>
              </c:strCache>
            </c:strRef>
          </c:cat>
          <c:val>
            <c:numRef>
              <c:f>total_prop_all!$Y$3:$AH$3</c:f>
              <c:numCache>
                <c:formatCode>General</c:formatCode>
                <c:ptCount val="10"/>
                <c:pt idx="0">
                  <c:v>1.21293244E8</c:v>
                </c:pt>
                <c:pt idx="1">
                  <c:v>1.03557605E8</c:v>
                </c:pt>
                <c:pt idx="2">
                  <c:v>1.32934133E8</c:v>
                </c:pt>
                <c:pt idx="3">
                  <c:v>1.76131526E8</c:v>
                </c:pt>
                <c:pt idx="4">
                  <c:v>2.22468136E8</c:v>
                </c:pt>
                <c:pt idx="5">
                  <c:v>3.16737538E8</c:v>
                </c:pt>
                <c:pt idx="6">
                  <c:v>2.63950626E8</c:v>
                </c:pt>
                <c:pt idx="7">
                  <c:v>2.77971349E8</c:v>
                </c:pt>
                <c:pt idx="8">
                  <c:v>2.85245658E8</c:v>
                </c:pt>
                <c:pt idx="9">
                  <c:v>3.50744601E8</c:v>
                </c:pt>
              </c:numCache>
            </c:numRef>
          </c:val>
        </c:ser>
        <c:ser>
          <c:idx val="1"/>
          <c:order val="1"/>
          <c:tx>
            <c:strRef>
              <c:f>total_prop_all!$X$4</c:f>
              <c:strCache>
                <c:ptCount val="1"/>
                <c:pt idx="0">
                  <c:v>Asia</c:v>
                </c:pt>
              </c:strCache>
            </c:strRef>
          </c:tx>
          <c:invertIfNegative val="0"/>
          <c:cat>
            <c:strRef>
              <c:f>total_prop_all!$Y$1:$AH$2</c:f>
              <c:strCache>
                <c:ptCount val="10"/>
                <c:pt idx="0">
                  <c:v>2000</c:v>
                </c:pt>
                <c:pt idx="1">
                  <c:v>2001</c:v>
                </c:pt>
                <c:pt idx="2">
                  <c:v>2002</c:v>
                </c:pt>
                <c:pt idx="3">
                  <c:v>2003</c:v>
                </c:pt>
                <c:pt idx="4">
                  <c:v>2004</c:v>
                </c:pt>
                <c:pt idx="5">
                  <c:v>2005</c:v>
                </c:pt>
                <c:pt idx="6">
                  <c:v>2006</c:v>
                </c:pt>
                <c:pt idx="7">
                  <c:v>2007</c:v>
                </c:pt>
                <c:pt idx="8">
                  <c:v>2008</c:v>
                </c:pt>
                <c:pt idx="9">
                  <c:v>2009</c:v>
                </c:pt>
              </c:strCache>
            </c:strRef>
          </c:cat>
          <c:val>
            <c:numRef>
              <c:f>total_prop_all!$Y$4:$AH$4</c:f>
              <c:numCache>
                <c:formatCode>General</c:formatCode>
                <c:ptCount val="10"/>
                <c:pt idx="0">
                  <c:v>2.8271786E7</c:v>
                </c:pt>
                <c:pt idx="1">
                  <c:v>3.1312031E7</c:v>
                </c:pt>
                <c:pt idx="2">
                  <c:v>1.24161978E8</c:v>
                </c:pt>
                <c:pt idx="3">
                  <c:v>1.13156738E8</c:v>
                </c:pt>
                <c:pt idx="4">
                  <c:v>5.4079179E7</c:v>
                </c:pt>
                <c:pt idx="5">
                  <c:v>1.46889382E8</c:v>
                </c:pt>
                <c:pt idx="6">
                  <c:v>1.31709794E8</c:v>
                </c:pt>
                <c:pt idx="7">
                  <c:v>8.4950746E7</c:v>
                </c:pt>
                <c:pt idx="8">
                  <c:v>1.59075033E8</c:v>
                </c:pt>
                <c:pt idx="9">
                  <c:v>2.41056901E8</c:v>
                </c:pt>
              </c:numCache>
            </c:numRef>
          </c:val>
        </c:ser>
        <c:ser>
          <c:idx val="2"/>
          <c:order val="2"/>
          <c:tx>
            <c:strRef>
              <c:f>total_prop_all!$X$5</c:f>
              <c:strCache>
                <c:ptCount val="1"/>
                <c:pt idx="0">
                  <c:v>Latin America &amp; Caribbean</c:v>
                </c:pt>
              </c:strCache>
            </c:strRef>
          </c:tx>
          <c:invertIfNegative val="0"/>
          <c:cat>
            <c:strRef>
              <c:f>total_prop_all!$Y$1:$AH$2</c:f>
              <c:strCache>
                <c:ptCount val="10"/>
                <c:pt idx="0">
                  <c:v>2000</c:v>
                </c:pt>
                <c:pt idx="1">
                  <c:v>2001</c:v>
                </c:pt>
                <c:pt idx="2">
                  <c:v>2002</c:v>
                </c:pt>
                <c:pt idx="3">
                  <c:v>2003</c:v>
                </c:pt>
                <c:pt idx="4">
                  <c:v>2004</c:v>
                </c:pt>
                <c:pt idx="5">
                  <c:v>2005</c:v>
                </c:pt>
                <c:pt idx="6">
                  <c:v>2006</c:v>
                </c:pt>
                <c:pt idx="7">
                  <c:v>2007</c:v>
                </c:pt>
                <c:pt idx="8">
                  <c:v>2008</c:v>
                </c:pt>
                <c:pt idx="9">
                  <c:v>2009</c:v>
                </c:pt>
              </c:strCache>
            </c:strRef>
          </c:cat>
          <c:val>
            <c:numRef>
              <c:f>total_prop_all!$Y$5:$AH$5</c:f>
              <c:numCache>
                <c:formatCode>General</c:formatCode>
                <c:ptCount val="10"/>
                <c:pt idx="0">
                  <c:v>3.397572E6</c:v>
                </c:pt>
                <c:pt idx="1">
                  <c:v>1.5925058E7</c:v>
                </c:pt>
                <c:pt idx="2">
                  <c:v>2.022559E6</c:v>
                </c:pt>
                <c:pt idx="3">
                  <c:v>803869.0</c:v>
                </c:pt>
                <c:pt idx="4">
                  <c:v>9.407082E6</c:v>
                </c:pt>
                <c:pt idx="5">
                  <c:v>1.881426E6</c:v>
                </c:pt>
                <c:pt idx="6">
                  <c:v>6.630061E6</c:v>
                </c:pt>
                <c:pt idx="7">
                  <c:v>6.52599E6</c:v>
                </c:pt>
                <c:pt idx="8">
                  <c:v>1.7646067E7</c:v>
                </c:pt>
                <c:pt idx="9">
                  <c:v>2.905404E6</c:v>
                </c:pt>
              </c:numCache>
            </c:numRef>
          </c:val>
        </c:ser>
        <c:ser>
          <c:idx val="3"/>
          <c:order val="3"/>
          <c:tx>
            <c:strRef>
              <c:f>total_prop_all!$X$6</c:f>
              <c:strCache>
                <c:ptCount val="1"/>
                <c:pt idx="0">
                  <c:v>Northern America</c:v>
                </c:pt>
              </c:strCache>
            </c:strRef>
          </c:tx>
          <c:invertIfNegative val="0"/>
          <c:cat>
            <c:strRef>
              <c:f>total_prop_all!$Y$1:$AH$2</c:f>
              <c:strCache>
                <c:ptCount val="10"/>
                <c:pt idx="0">
                  <c:v>2000</c:v>
                </c:pt>
                <c:pt idx="1">
                  <c:v>2001</c:v>
                </c:pt>
                <c:pt idx="2">
                  <c:v>2002</c:v>
                </c:pt>
                <c:pt idx="3">
                  <c:v>2003</c:v>
                </c:pt>
                <c:pt idx="4">
                  <c:v>2004</c:v>
                </c:pt>
                <c:pt idx="5">
                  <c:v>2005</c:v>
                </c:pt>
                <c:pt idx="6">
                  <c:v>2006</c:v>
                </c:pt>
                <c:pt idx="7">
                  <c:v>2007</c:v>
                </c:pt>
                <c:pt idx="8">
                  <c:v>2008</c:v>
                </c:pt>
                <c:pt idx="9">
                  <c:v>2009</c:v>
                </c:pt>
              </c:strCache>
            </c:strRef>
          </c:cat>
          <c:val>
            <c:numRef>
              <c:f>total_prop_all!$Y$6:$AH$6</c:f>
              <c:numCache>
                <c:formatCode>General</c:formatCode>
                <c:ptCount val="10"/>
                <c:pt idx="0">
                  <c:v>0.0</c:v>
                </c:pt>
                <c:pt idx="1">
                  <c:v>0.0</c:v>
                </c:pt>
                <c:pt idx="2">
                  <c:v>0.0</c:v>
                </c:pt>
                <c:pt idx="3">
                  <c:v>0.0</c:v>
                </c:pt>
                <c:pt idx="4">
                  <c:v>0.0</c:v>
                </c:pt>
                <c:pt idx="5">
                  <c:v>0.0</c:v>
                </c:pt>
                <c:pt idx="6">
                  <c:v>0.0</c:v>
                </c:pt>
                <c:pt idx="7">
                  <c:v>0.0</c:v>
                </c:pt>
                <c:pt idx="8">
                  <c:v>0.0</c:v>
                </c:pt>
                <c:pt idx="9">
                  <c:v>0.0</c:v>
                </c:pt>
              </c:numCache>
            </c:numRef>
          </c:val>
        </c:ser>
        <c:ser>
          <c:idx val="4"/>
          <c:order val="4"/>
          <c:tx>
            <c:strRef>
              <c:f>total_prop_all!$X$7</c:f>
              <c:strCache>
                <c:ptCount val="1"/>
                <c:pt idx="0">
                  <c:v>Europe</c:v>
                </c:pt>
              </c:strCache>
            </c:strRef>
          </c:tx>
          <c:invertIfNegative val="0"/>
          <c:cat>
            <c:strRef>
              <c:f>total_prop_all!$Y$1:$AH$2</c:f>
              <c:strCache>
                <c:ptCount val="10"/>
                <c:pt idx="0">
                  <c:v>2000</c:v>
                </c:pt>
                <c:pt idx="1">
                  <c:v>2001</c:v>
                </c:pt>
                <c:pt idx="2">
                  <c:v>2002</c:v>
                </c:pt>
                <c:pt idx="3">
                  <c:v>2003</c:v>
                </c:pt>
                <c:pt idx="4">
                  <c:v>2004</c:v>
                </c:pt>
                <c:pt idx="5">
                  <c:v>2005</c:v>
                </c:pt>
                <c:pt idx="6">
                  <c:v>2006</c:v>
                </c:pt>
                <c:pt idx="7">
                  <c:v>2007</c:v>
                </c:pt>
                <c:pt idx="8">
                  <c:v>2008</c:v>
                </c:pt>
                <c:pt idx="9">
                  <c:v>2009</c:v>
                </c:pt>
              </c:strCache>
            </c:strRef>
          </c:cat>
          <c:val>
            <c:numRef>
              <c:f>total_prop_all!$Y$7:$AH$7</c:f>
              <c:numCache>
                <c:formatCode>General</c:formatCode>
                <c:ptCount val="10"/>
                <c:pt idx="0">
                  <c:v>2.2904344E7</c:v>
                </c:pt>
                <c:pt idx="1">
                  <c:v>6.883671E6</c:v>
                </c:pt>
                <c:pt idx="2">
                  <c:v>371400.0</c:v>
                </c:pt>
                <c:pt idx="3">
                  <c:v>100000.0</c:v>
                </c:pt>
                <c:pt idx="4">
                  <c:v>180230.0</c:v>
                </c:pt>
                <c:pt idx="5">
                  <c:v>2.2E6</c:v>
                </c:pt>
                <c:pt idx="6">
                  <c:v>363748.0</c:v>
                </c:pt>
                <c:pt idx="7">
                  <c:v>1.225833E6</c:v>
                </c:pt>
                <c:pt idx="8">
                  <c:v>491902.0</c:v>
                </c:pt>
                <c:pt idx="9">
                  <c:v>50000.0</c:v>
                </c:pt>
              </c:numCache>
            </c:numRef>
          </c:val>
        </c:ser>
        <c:ser>
          <c:idx val="5"/>
          <c:order val="5"/>
          <c:tx>
            <c:strRef>
              <c:f>total_prop_all!$X$8</c:f>
              <c:strCache>
                <c:ptCount val="1"/>
                <c:pt idx="0">
                  <c:v>Oceania</c:v>
                </c:pt>
              </c:strCache>
            </c:strRef>
          </c:tx>
          <c:invertIfNegative val="0"/>
          <c:cat>
            <c:strRef>
              <c:f>total_prop_all!$Y$1:$AH$2</c:f>
              <c:strCache>
                <c:ptCount val="10"/>
                <c:pt idx="0">
                  <c:v>2000</c:v>
                </c:pt>
                <c:pt idx="1">
                  <c:v>2001</c:v>
                </c:pt>
                <c:pt idx="2">
                  <c:v>2002</c:v>
                </c:pt>
                <c:pt idx="3">
                  <c:v>2003</c:v>
                </c:pt>
                <c:pt idx="4">
                  <c:v>2004</c:v>
                </c:pt>
                <c:pt idx="5">
                  <c:v>2005</c:v>
                </c:pt>
                <c:pt idx="6">
                  <c:v>2006</c:v>
                </c:pt>
                <c:pt idx="7">
                  <c:v>2007</c:v>
                </c:pt>
                <c:pt idx="8">
                  <c:v>2008</c:v>
                </c:pt>
                <c:pt idx="9">
                  <c:v>2009</c:v>
                </c:pt>
              </c:strCache>
            </c:strRef>
          </c:cat>
          <c:val>
            <c:numRef>
              <c:f>total_prop_all!$Y$8:$AH$8</c:f>
              <c:numCache>
                <c:formatCode>General</c:formatCode>
                <c:ptCount val="10"/>
                <c:pt idx="0">
                  <c:v>0.0</c:v>
                </c:pt>
                <c:pt idx="1">
                  <c:v>0.0</c:v>
                </c:pt>
                <c:pt idx="2">
                  <c:v>50000.0</c:v>
                </c:pt>
                <c:pt idx="3">
                  <c:v>50000.0</c:v>
                </c:pt>
                <c:pt idx="4">
                  <c:v>45000.0</c:v>
                </c:pt>
                <c:pt idx="5">
                  <c:v>81438.0</c:v>
                </c:pt>
                <c:pt idx="6">
                  <c:v>0.0</c:v>
                </c:pt>
                <c:pt idx="7">
                  <c:v>0.0</c:v>
                </c:pt>
                <c:pt idx="8">
                  <c:v>150000.0</c:v>
                </c:pt>
                <c:pt idx="9">
                  <c:v>200000.0</c:v>
                </c:pt>
              </c:numCache>
            </c:numRef>
          </c:val>
        </c:ser>
        <c:dLbls>
          <c:showLegendKey val="0"/>
          <c:showVal val="0"/>
          <c:showCatName val="0"/>
          <c:showSerName val="0"/>
          <c:showPercent val="0"/>
          <c:showBubbleSize val="0"/>
        </c:dLbls>
        <c:gapWidth val="150"/>
        <c:axId val="2142497672"/>
        <c:axId val="2141669384"/>
      </c:barChart>
      <c:catAx>
        <c:axId val="2142497672"/>
        <c:scaling>
          <c:orientation val="minMax"/>
        </c:scaling>
        <c:delete val="0"/>
        <c:axPos val="b"/>
        <c:title>
          <c:tx>
            <c:rich>
              <a:bodyPr/>
              <a:lstStyle/>
              <a:p>
                <a:pPr>
                  <a:defRPr/>
                </a:pPr>
                <a:r>
                  <a:rPr lang="en-US"/>
                  <a:t>Year</a:t>
                </a:r>
              </a:p>
            </c:rich>
          </c:tx>
          <c:layout/>
          <c:overlay val="0"/>
        </c:title>
        <c:majorTickMark val="out"/>
        <c:minorTickMark val="none"/>
        <c:tickLblPos val="nextTo"/>
        <c:crossAx val="2141669384"/>
        <c:crosses val="autoZero"/>
        <c:auto val="1"/>
        <c:lblAlgn val="ctr"/>
        <c:lblOffset val="100"/>
        <c:noMultiLvlLbl val="0"/>
      </c:catAx>
      <c:valAx>
        <c:axId val="2141669384"/>
        <c:scaling>
          <c:orientation val="minMax"/>
          <c:max val="3.5E8"/>
        </c:scaling>
        <c:delete val="0"/>
        <c:axPos val="l"/>
        <c:majorGridlines/>
        <c:title>
          <c:tx>
            <c:rich>
              <a:bodyPr rot="-5400000" vert="horz"/>
              <a:lstStyle/>
              <a:p>
                <a:pPr>
                  <a:defRPr/>
                </a:pPr>
                <a:r>
                  <a:rPr lang="en-US"/>
                  <a:t>OFDA Assistance in USD</a:t>
                </a:r>
              </a:p>
            </c:rich>
          </c:tx>
          <c:layout/>
          <c:overlay val="0"/>
        </c:title>
        <c:numFmt formatCode="General" sourceLinked="1"/>
        <c:majorTickMark val="out"/>
        <c:minorTickMark val="none"/>
        <c:tickLblPos val="nextTo"/>
        <c:crossAx val="2142497672"/>
        <c:crosses val="autoZero"/>
        <c:crossBetween val="between"/>
      </c:valAx>
    </c:plotArea>
    <c:legend>
      <c:legendPos val="r"/>
      <c:layout/>
      <c:overlay val="0"/>
    </c:legend>
    <c:plotVisOnly val="1"/>
    <c:dispBlanksAs val="gap"/>
    <c:showDLblsOverMax val="0"/>
  </c:chart>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5-02-16T18:13:05.977" idx="1">
    <p:pos x="4607" y="1250"/>
    <p:text>NK to change scale so that its in millions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AC353B-739C-624B-902E-26833467ED76}" type="datetimeFigureOut">
              <a:rPr lang="en-US" smtClean="0"/>
              <a:t>5/9/16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EFF16C-9DD4-2845-9C74-71518898C669}" type="slidenum">
              <a:rPr lang="en-US" smtClean="0"/>
              <a:t>‹#›</a:t>
            </a:fld>
            <a:endParaRPr lang="en-US"/>
          </a:p>
        </p:txBody>
      </p:sp>
    </p:spTree>
    <p:extLst>
      <p:ext uri="{BB962C8B-B14F-4D97-AF65-F5344CB8AC3E}">
        <p14:creationId xmlns:p14="http://schemas.microsoft.com/office/powerpoint/2010/main" val="24563786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CBBFAA-3054-314E-9B99-3B999A764919}" type="datetimeFigureOut">
              <a:rPr lang="en-US" smtClean="0"/>
              <a:t>5/9/16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75C86F-B214-1A4A-9EDF-5457C0B22737}" type="slidenum">
              <a:rPr lang="en-US" smtClean="0"/>
              <a:t>‹#›</a:t>
            </a:fld>
            <a:endParaRPr lang="en-US"/>
          </a:p>
        </p:txBody>
      </p:sp>
    </p:spTree>
    <p:extLst>
      <p:ext uri="{BB962C8B-B14F-4D97-AF65-F5344CB8AC3E}">
        <p14:creationId xmlns:p14="http://schemas.microsoft.com/office/powerpoint/2010/main" val="258918407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75C86F-B214-1A4A-9EDF-5457C0B22737}" type="slidenum">
              <a:rPr lang="en-US" smtClean="0"/>
              <a:t>2</a:t>
            </a:fld>
            <a:endParaRPr lang="en-US"/>
          </a:p>
        </p:txBody>
      </p:sp>
    </p:spTree>
    <p:extLst>
      <p:ext uri="{BB962C8B-B14F-4D97-AF65-F5344CB8AC3E}">
        <p14:creationId xmlns:p14="http://schemas.microsoft.com/office/powerpoint/2010/main" val="9769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75C86F-B214-1A4A-9EDF-5457C0B22737}" type="slidenum">
              <a:rPr lang="en-US" smtClean="0"/>
              <a:t>5</a:t>
            </a:fld>
            <a:endParaRPr lang="en-US"/>
          </a:p>
        </p:txBody>
      </p:sp>
    </p:spTree>
    <p:extLst>
      <p:ext uri="{BB962C8B-B14F-4D97-AF65-F5344CB8AC3E}">
        <p14:creationId xmlns:p14="http://schemas.microsoft.com/office/powerpoint/2010/main" val="9769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included droughts, floods, storms, wet landslides, wildfires, and extreme temperatures.</a:t>
            </a:r>
            <a:endParaRPr lang="en-US" dirty="0"/>
          </a:p>
        </p:txBody>
      </p:sp>
      <p:sp>
        <p:nvSpPr>
          <p:cNvPr id="4" name="Slide Number Placeholder 3"/>
          <p:cNvSpPr>
            <a:spLocks noGrp="1"/>
          </p:cNvSpPr>
          <p:nvPr>
            <p:ph type="sldNum" sz="quarter" idx="10"/>
          </p:nvPr>
        </p:nvSpPr>
        <p:spPr/>
        <p:txBody>
          <a:bodyPr/>
          <a:lstStyle/>
          <a:p>
            <a:fld id="{4475C86F-B214-1A4A-9EDF-5457C0B22737}" type="slidenum">
              <a:rPr lang="en-US" smtClean="0"/>
              <a:t>7</a:t>
            </a:fld>
            <a:endParaRPr lang="en-US"/>
          </a:p>
        </p:txBody>
      </p:sp>
    </p:spTree>
    <p:extLst>
      <p:ext uri="{BB962C8B-B14F-4D97-AF65-F5344CB8AC3E}">
        <p14:creationId xmlns:p14="http://schemas.microsoft.com/office/powerpoint/2010/main" val="3727446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India and Bangladesh</a:t>
            </a:r>
            <a:endParaRPr lang="en-US" dirty="0"/>
          </a:p>
        </p:txBody>
      </p:sp>
      <p:sp>
        <p:nvSpPr>
          <p:cNvPr id="4" name="Slide Number Placeholder 3"/>
          <p:cNvSpPr>
            <a:spLocks noGrp="1"/>
          </p:cNvSpPr>
          <p:nvPr>
            <p:ph type="sldNum" sz="quarter" idx="10"/>
          </p:nvPr>
        </p:nvSpPr>
        <p:spPr/>
        <p:txBody>
          <a:bodyPr/>
          <a:lstStyle/>
          <a:p>
            <a:fld id="{4475C86F-B214-1A4A-9EDF-5457C0B22737}" type="slidenum">
              <a:rPr lang="en-US" smtClean="0"/>
              <a:t>14</a:t>
            </a:fld>
            <a:endParaRPr lang="en-US"/>
          </a:p>
        </p:txBody>
      </p:sp>
    </p:spTree>
    <p:extLst>
      <p:ext uri="{BB962C8B-B14F-4D97-AF65-F5344CB8AC3E}">
        <p14:creationId xmlns:p14="http://schemas.microsoft.com/office/powerpoint/2010/main" val="4186519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4BD723-281C-A74A-BF94-04061041496E}" type="datetime1">
              <a:rPr lang="en-US" smtClean="0"/>
              <a:t>5/9/16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8BACE-53E8-EB44-8F74-773F03B5D5E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DD75AB-452B-CA49-95D2-89F47B842F74}" type="datetime1">
              <a:rPr lang="en-US" smtClean="0"/>
              <a:t>5/9/16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8BACE-53E8-EB44-8F74-773F03B5D5E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6834B7-A63A-7345-B99A-88D90C2CB7C3}" type="datetime1">
              <a:rPr lang="en-US" smtClean="0"/>
              <a:t>5/9/16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8BACE-53E8-EB44-8F74-773F03B5D5E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A6EBC3-36A3-3F42-A3F0-2F8248875F37}" type="datetime1">
              <a:rPr lang="en-US" smtClean="0"/>
              <a:t>5/9/16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8BACE-53E8-EB44-8F74-773F03B5D5E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D626ED-6C45-0E43-A9E9-DF33000EF110}" type="datetime1">
              <a:rPr lang="en-US" smtClean="0"/>
              <a:t>5/9/16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8BACE-53E8-EB44-8F74-773F03B5D5E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98D566-CBED-154B-9814-37D7C3B1B115}" type="datetime1">
              <a:rPr lang="en-US" smtClean="0"/>
              <a:t>5/9/16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8BACE-53E8-EB44-8F74-773F03B5D5E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6B6B0-5B26-534C-9B47-6305BD92A7B4}" type="datetime1">
              <a:rPr lang="en-US" smtClean="0"/>
              <a:t>5/9/16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18BACE-53E8-EB44-8F74-773F03B5D5E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A66CA3-A6F8-7243-8212-62EF0C407A1F}" type="datetime1">
              <a:rPr lang="en-US" smtClean="0"/>
              <a:t>5/9/16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18BACE-53E8-EB44-8F74-773F03B5D5E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358F3A-3EB3-4843-91C3-7F94376410E4}" type="datetime1">
              <a:rPr lang="en-US" smtClean="0"/>
              <a:t>5/9/16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18BACE-53E8-EB44-8F74-773F03B5D5E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CA7DFC-AB71-EF45-85EA-6BB54B437CAB}" type="datetime1">
              <a:rPr lang="en-US" smtClean="0"/>
              <a:t>5/9/16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8BACE-53E8-EB44-8F74-773F03B5D5E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ED89A8-7100-8C4A-BEBB-CDAAA7CA712C}" type="datetime1">
              <a:rPr lang="en-US" smtClean="0"/>
              <a:t>5/9/16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8BACE-53E8-EB44-8F74-773F03B5D5E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D08FFE-A5A6-4C4D-840B-7A7242B1C97E}" type="datetime1">
              <a:rPr lang="en-US" smtClean="0"/>
              <a:t>5/9/16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8BACE-53E8-EB44-8F74-773F03B5D5E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2.png"/><Relationship Id="rId5" Type="http://schemas.openxmlformats.org/officeDocument/2006/relationships/oleObject" Target="../embeddings/oleObject1.bin"/><Relationship Id="rId6" Type="http://schemas.openxmlformats.org/officeDocument/2006/relationships/package" Target="../embeddings/Microsoft_Word_Document1.docx"/><Relationship Id="rId7"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chart" Target="../charts/chart1.xml"/><Relationship Id="rId5"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zoomed in globe.jpg"/>
          <p:cNvPicPr>
            <a:picLocks noChangeAspect="1"/>
          </p:cNvPicPr>
          <p:nvPr/>
        </p:nvPicPr>
        <p:blipFill rotWithShape="1">
          <a:blip r:embed="rId2">
            <a:alphaModFix amt="12000"/>
            <a:extLst>
              <a:ext uri="{28A0092B-C50C-407E-A947-70E740481C1C}">
                <a14:useLocalDpi xmlns:a14="http://schemas.microsoft.com/office/drawing/2010/main" val="0"/>
              </a:ext>
            </a:extLst>
          </a:blip>
          <a:srcRect l="15139"/>
          <a:stretch/>
        </p:blipFill>
        <p:spPr>
          <a:xfrm>
            <a:off x="0" y="615950"/>
            <a:ext cx="7759700" cy="5651500"/>
          </a:xfrm>
          <a:prstGeom prst="rect">
            <a:avLst/>
          </a:prstGeom>
        </p:spPr>
      </p:pic>
      <p:grpSp>
        <p:nvGrpSpPr>
          <p:cNvPr id="16" name="Group 15"/>
          <p:cNvGrpSpPr/>
          <p:nvPr/>
        </p:nvGrpSpPr>
        <p:grpSpPr>
          <a:xfrm>
            <a:off x="0" y="0"/>
            <a:ext cx="9144000" cy="592666"/>
            <a:chOff x="0" y="0"/>
            <a:chExt cx="9144000" cy="592666"/>
          </a:xfrm>
        </p:grpSpPr>
        <p:sp>
          <p:nvSpPr>
            <p:cNvPr id="4" name="Rectangle 3"/>
            <p:cNvSpPr/>
            <p:nvPr/>
          </p:nvSpPr>
          <p:spPr>
            <a:xfrm>
              <a:off x="0" y="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0" y="591078"/>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0" y="6265334"/>
            <a:ext cx="9144000" cy="592666"/>
            <a:chOff x="0" y="6265334"/>
            <a:chExt cx="9144000" cy="592666"/>
          </a:xfrm>
        </p:grpSpPr>
        <p:sp>
          <p:nvSpPr>
            <p:cNvPr id="7" name="Rectangle 6"/>
            <p:cNvSpPr/>
            <p:nvPr/>
          </p:nvSpPr>
          <p:spPr>
            <a:xfrm rot="10800000">
              <a:off x="0" y="632460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rot="10800000">
              <a:off x="0" y="6265334"/>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3098800" y="3556000"/>
            <a:ext cx="5778500" cy="3117777"/>
          </a:xfrm>
          <a:prstGeom prst="rect">
            <a:avLst/>
          </a:prstGeom>
          <a:noFill/>
        </p:spPr>
        <p:txBody>
          <a:bodyPr wrap="square" rtlCol="0">
            <a:spAutoFit/>
          </a:bodyPr>
          <a:lstStyle/>
          <a:p>
            <a:pPr algn="r">
              <a:spcAft>
                <a:spcPts val="1200"/>
              </a:spcAft>
            </a:pPr>
            <a:r>
              <a:rPr lang="en-US" sz="3600" dirty="0" smtClean="0">
                <a:solidFill>
                  <a:srgbClr val="FF0000"/>
                </a:solidFill>
                <a:cs typeface="Arial"/>
              </a:rPr>
              <a:t>Widening the Scope to Asia: Climate Change and Security</a:t>
            </a:r>
          </a:p>
          <a:p>
            <a:pPr algn="r">
              <a:spcAft>
                <a:spcPts val="1200"/>
              </a:spcAft>
            </a:pPr>
            <a:r>
              <a:rPr lang="en-US" dirty="0" smtClean="0">
                <a:solidFill>
                  <a:schemeClr val="tx1">
                    <a:lumMod val="95000"/>
                    <a:lumOff val="5000"/>
                  </a:schemeClr>
                </a:solidFill>
                <a:cs typeface="Arial"/>
              </a:rPr>
              <a:t>Dr. Joshua W. Busby and Nisha Krishnan</a:t>
            </a:r>
          </a:p>
          <a:p>
            <a:pPr algn="r">
              <a:lnSpc>
                <a:spcPct val="60000"/>
              </a:lnSpc>
              <a:spcAft>
                <a:spcPts val="1200"/>
              </a:spcAft>
            </a:pPr>
            <a:endParaRPr lang="en-US" sz="1400" i="1" dirty="0" smtClean="0">
              <a:solidFill>
                <a:schemeClr val="tx1">
                  <a:lumMod val="95000"/>
                  <a:lumOff val="5000"/>
                </a:schemeClr>
              </a:solidFill>
              <a:cs typeface="Arial"/>
            </a:endParaRPr>
          </a:p>
          <a:p>
            <a:pPr algn="r">
              <a:lnSpc>
                <a:spcPct val="60000"/>
              </a:lnSpc>
              <a:spcAft>
                <a:spcPts val="1200"/>
              </a:spcAft>
            </a:pPr>
            <a:r>
              <a:rPr lang="en-US" sz="1400" i="1" dirty="0" smtClean="0">
                <a:solidFill>
                  <a:schemeClr val="tx1">
                    <a:lumMod val="95000"/>
                    <a:lumOff val="5000"/>
                  </a:schemeClr>
                </a:solidFill>
                <a:cs typeface="Arial"/>
              </a:rPr>
              <a:t>International Studies Association Annual Convention, </a:t>
            </a:r>
          </a:p>
          <a:p>
            <a:pPr algn="r">
              <a:lnSpc>
                <a:spcPct val="60000"/>
              </a:lnSpc>
              <a:spcAft>
                <a:spcPts val="1200"/>
              </a:spcAft>
            </a:pPr>
            <a:r>
              <a:rPr lang="en-US" sz="1400" i="1" dirty="0" smtClean="0">
                <a:solidFill>
                  <a:schemeClr val="tx1">
                    <a:lumMod val="95000"/>
                    <a:lumOff val="5000"/>
                  </a:schemeClr>
                </a:solidFill>
                <a:cs typeface="Arial"/>
              </a:rPr>
              <a:t>New Orleans, Louisiana</a:t>
            </a:r>
          </a:p>
          <a:p>
            <a:pPr algn="r">
              <a:lnSpc>
                <a:spcPct val="60000"/>
              </a:lnSpc>
              <a:spcAft>
                <a:spcPts val="1200"/>
              </a:spcAft>
            </a:pPr>
            <a:r>
              <a:rPr lang="en-US" sz="1400" i="1" dirty="0" smtClean="0">
                <a:solidFill>
                  <a:schemeClr val="tx1">
                    <a:lumMod val="95000"/>
                    <a:lumOff val="5000"/>
                  </a:schemeClr>
                </a:solidFill>
                <a:cs typeface="Arial"/>
              </a:rPr>
              <a:t>February 19, 2015</a:t>
            </a:r>
            <a:endParaRPr lang="en-US" sz="1400" i="1" dirty="0">
              <a:solidFill>
                <a:schemeClr val="tx1">
                  <a:lumMod val="95000"/>
                  <a:lumOff val="5000"/>
                </a:schemeClr>
              </a:solidFill>
              <a:cs typeface="Arial"/>
            </a:endParaRPr>
          </a:p>
          <a:p>
            <a:pPr algn="r">
              <a:spcAft>
                <a:spcPts val="1200"/>
              </a:spcAft>
            </a:pPr>
            <a:endParaRPr lang="en-US" sz="1300" i="1" dirty="0">
              <a:solidFill>
                <a:schemeClr val="tx1">
                  <a:lumMod val="95000"/>
                  <a:lumOff val="5000"/>
                </a:schemeClr>
              </a:solidFill>
              <a:cs typeface="Arial"/>
            </a:endParaRPr>
          </a:p>
        </p:txBody>
      </p:sp>
      <p:pic>
        <p:nvPicPr>
          <p:cNvPr id="23" name="Picture 22" descr="CEPSA logo_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800" y="2031080"/>
            <a:ext cx="3751426" cy="1271593"/>
          </a:xfrm>
          <a:prstGeom prst="rect">
            <a:avLst/>
          </a:prstGeom>
        </p:spPr>
      </p:pic>
      <p:sp>
        <p:nvSpPr>
          <p:cNvPr id="24" name="TextBox 23"/>
          <p:cNvSpPr txBox="1"/>
          <p:nvPr/>
        </p:nvSpPr>
        <p:spPr>
          <a:xfrm>
            <a:off x="-546100" y="2120900"/>
            <a:ext cx="184666" cy="369332"/>
          </a:xfrm>
          <a:prstGeom prst="rect">
            <a:avLst/>
          </a:prstGeom>
          <a:noFill/>
        </p:spPr>
        <p:txBody>
          <a:bodyPr wrap="none" rtlCol="0">
            <a:spAutoFit/>
          </a:bodyPr>
          <a:lstStyle/>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144000" cy="592666"/>
            <a:chOff x="0" y="0"/>
            <a:chExt cx="9144000" cy="592666"/>
          </a:xfrm>
        </p:grpSpPr>
        <p:sp>
          <p:nvSpPr>
            <p:cNvPr id="14" name="Rectangle 13"/>
            <p:cNvSpPr/>
            <p:nvPr/>
          </p:nvSpPr>
          <p:spPr>
            <a:xfrm>
              <a:off x="0" y="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0" y="591078"/>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0" y="6265334"/>
            <a:ext cx="9144000" cy="592666"/>
            <a:chOff x="0" y="6265334"/>
            <a:chExt cx="9144000" cy="592666"/>
          </a:xfrm>
        </p:grpSpPr>
        <p:sp>
          <p:nvSpPr>
            <p:cNvPr id="17" name="Rectangle 16"/>
            <p:cNvSpPr/>
            <p:nvPr/>
          </p:nvSpPr>
          <p:spPr>
            <a:xfrm rot="10800000">
              <a:off x="0" y="632460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rot="10800000">
              <a:off x="0" y="6265334"/>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pic>
        <p:nvPicPr>
          <p:cNvPr id="9" name="Picture 8" descr="CEPSA logo_transparent.png"/>
          <p:cNvPicPr>
            <a:picLocks noChangeAspect="1"/>
          </p:cNvPicPr>
          <p:nvPr/>
        </p:nvPicPr>
        <p:blipFill rotWithShape="1">
          <a:blip r:embed="rId2">
            <a:extLst>
              <a:ext uri="{28A0092B-C50C-407E-A947-70E740481C1C}">
                <a14:useLocalDpi xmlns:a14="http://schemas.microsoft.com/office/drawing/2010/main" val="0"/>
              </a:ext>
            </a:extLst>
          </a:blip>
          <a:srcRect t="40022" r="68516"/>
          <a:stretch/>
        </p:blipFill>
        <p:spPr>
          <a:xfrm>
            <a:off x="7886700" y="5461000"/>
            <a:ext cx="1181100" cy="762673"/>
          </a:xfrm>
          <a:prstGeom prst="rect">
            <a:avLst/>
          </a:prstGeom>
        </p:spPr>
      </p:pic>
      <p:sp>
        <p:nvSpPr>
          <p:cNvPr id="2" name="Slide Number Placeholder 1"/>
          <p:cNvSpPr>
            <a:spLocks noGrp="1"/>
          </p:cNvSpPr>
          <p:nvPr>
            <p:ph type="sldNum" sz="quarter" idx="12"/>
          </p:nvPr>
        </p:nvSpPr>
        <p:spPr/>
        <p:txBody>
          <a:bodyPr/>
          <a:lstStyle/>
          <a:p>
            <a:fld id="{D318BACE-53E8-EB44-8F74-773F03B5D5E8}" type="slidenum">
              <a:rPr lang="en-US" smtClean="0"/>
              <a:pPr/>
              <a:t>9</a:t>
            </a:fld>
            <a:endParaRPr lang="en-US"/>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1600200" y="1445260"/>
            <a:ext cx="5943600" cy="3967480"/>
          </a:xfrm>
          <a:prstGeom prst="rect">
            <a:avLst/>
          </a:prstGeom>
        </p:spPr>
      </p:pic>
      <p:sp>
        <p:nvSpPr>
          <p:cNvPr id="3" name="Left Arrow 2"/>
          <p:cNvSpPr/>
          <p:nvPr/>
        </p:nvSpPr>
        <p:spPr>
          <a:xfrm>
            <a:off x="3556000" y="2057400"/>
            <a:ext cx="685800" cy="215900"/>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9" name="Left Arrow 18"/>
          <p:cNvSpPr/>
          <p:nvPr/>
        </p:nvSpPr>
        <p:spPr>
          <a:xfrm>
            <a:off x="3530600" y="3441700"/>
            <a:ext cx="685800" cy="215900"/>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9912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144000" cy="592666"/>
            <a:chOff x="0" y="0"/>
            <a:chExt cx="9144000" cy="592666"/>
          </a:xfrm>
        </p:grpSpPr>
        <p:sp>
          <p:nvSpPr>
            <p:cNvPr id="14" name="Rectangle 13"/>
            <p:cNvSpPr/>
            <p:nvPr/>
          </p:nvSpPr>
          <p:spPr>
            <a:xfrm>
              <a:off x="0" y="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0" y="591078"/>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0" y="6265334"/>
            <a:ext cx="9144000" cy="592666"/>
            <a:chOff x="0" y="6265334"/>
            <a:chExt cx="9144000" cy="592666"/>
          </a:xfrm>
        </p:grpSpPr>
        <p:sp>
          <p:nvSpPr>
            <p:cNvPr id="17" name="Rectangle 16"/>
            <p:cNvSpPr/>
            <p:nvPr/>
          </p:nvSpPr>
          <p:spPr>
            <a:xfrm rot="10800000">
              <a:off x="0" y="632460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rot="10800000">
              <a:off x="0" y="6265334"/>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pic>
        <p:nvPicPr>
          <p:cNvPr id="9" name="Picture 8" descr="CEPSA logo_transparent.png"/>
          <p:cNvPicPr>
            <a:picLocks noChangeAspect="1"/>
          </p:cNvPicPr>
          <p:nvPr/>
        </p:nvPicPr>
        <p:blipFill rotWithShape="1">
          <a:blip r:embed="rId2">
            <a:extLst>
              <a:ext uri="{28A0092B-C50C-407E-A947-70E740481C1C}">
                <a14:useLocalDpi xmlns:a14="http://schemas.microsoft.com/office/drawing/2010/main" val="0"/>
              </a:ext>
            </a:extLst>
          </a:blip>
          <a:srcRect t="40022" r="68516"/>
          <a:stretch/>
        </p:blipFill>
        <p:spPr>
          <a:xfrm>
            <a:off x="7886700" y="5461000"/>
            <a:ext cx="1181100" cy="762673"/>
          </a:xfrm>
          <a:prstGeom prst="rect">
            <a:avLst/>
          </a:prstGeom>
        </p:spPr>
      </p:pic>
      <p:sp>
        <p:nvSpPr>
          <p:cNvPr id="2" name="Slide Number Placeholder 1"/>
          <p:cNvSpPr>
            <a:spLocks noGrp="1"/>
          </p:cNvSpPr>
          <p:nvPr>
            <p:ph type="sldNum" sz="quarter" idx="12"/>
          </p:nvPr>
        </p:nvSpPr>
        <p:spPr/>
        <p:txBody>
          <a:bodyPr/>
          <a:lstStyle/>
          <a:p>
            <a:fld id="{D318BACE-53E8-EB44-8F74-773F03B5D5E8}" type="slidenum">
              <a:rPr lang="en-US" smtClean="0"/>
              <a:pPr/>
              <a:t>10</a:t>
            </a:fld>
            <a:endParaRPr lang="en-US"/>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1600200" y="1132522"/>
            <a:ext cx="5943600" cy="4592955"/>
          </a:xfrm>
          <a:prstGeom prst="rect">
            <a:avLst/>
          </a:prstGeom>
        </p:spPr>
      </p:pic>
      <p:sp>
        <p:nvSpPr>
          <p:cNvPr id="12" name="Oval 11"/>
          <p:cNvSpPr/>
          <p:nvPr/>
        </p:nvSpPr>
        <p:spPr>
          <a:xfrm>
            <a:off x="5130800" y="3183466"/>
            <a:ext cx="914400" cy="914400"/>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chemeClr val="tx1"/>
                </a:solidFill>
              </a:ln>
              <a:solidFill>
                <a:schemeClr val="bg1"/>
              </a:solidFill>
            </a:endParaRPr>
          </a:p>
        </p:txBody>
      </p:sp>
    </p:spTree>
    <p:extLst>
      <p:ext uri="{BB962C8B-B14F-4D97-AF65-F5344CB8AC3E}">
        <p14:creationId xmlns:p14="http://schemas.microsoft.com/office/powerpoint/2010/main" val="2039912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144000" cy="592666"/>
            <a:chOff x="0" y="0"/>
            <a:chExt cx="9144000" cy="592666"/>
          </a:xfrm>
        </p:grpSpPr>
        <p:sp>
          <p:nvSpPr>
            <p:cNvPr id="14" name="Rectangle 13"/>
            <p:cNvSpPr/>
            <p:nvPr/>
          </p:nvSpPr>
          <p:spPr>
            <a:xfrm>
              <a:off x="0" y="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0" y="591078"/>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0" y="6265334"/>
            <a:ext cx="9144000" cy="592666"/>
            <a:chOff x="0" y="6265334"/>
            <a:chExt cx="9144000" cy="592666"/>
          </a:xfrm>
        </p:grpSpPr>
        <p:sp>
          <p:nvSpPr>
            <p:cNvPr id="17" name="Rectangle 16"/>
            <p:cNvSpPr/>
            <p:nvPr/>
          </p:nvSpPr>
          <p:spPr>
            <a:xfrm rot="10800000">
              <a:off x="0" y="632460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rot="10800000">
              <a:off x="0" y="6265334"/>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pic>
        <p:nvPicPr>
          <p:cNvPr id="9" name="Picture 8" descr="CEPSA logo_transparent.png"/>
          <p:cNvPicPr>
            <a:picLocks noChangeAspect="1"/>
          </p:cNvPicPr>
          <p:nvPr/>
        </p:nvPicPr>
        <p:blipFill rotWithShape="1">
          <a:blip r:embed="rId2">
            <a:extLst>
              <a:ext uri="{28A0092B-C50C-407E-A947-70E740481C1C}">
                <a14:useLocalDpi xmlns:a14="http://schemas.microsoft.com/office/drawing/2010/main" val="0"/>
              </a:ext>
            </a:extLst>
          </a:blip>
          <a:srcRect t="40022" r="68516"/>
          <a:stretch/>
        </p:blipFill>
        <p:spPr>
          <a:xfrm>
            <a:off x="7886700" y="5461000"/>
            <a:ext cx="1181100" cy="762673"/>
          </a:xfrm>
          <a:prstGeom prst="rect">
            <a:avLst/>
          </a:prstGeom>
        </p:spPr>
      </p:pic>
      <p:sp>
        <p:nvSpPr>
          <p:cNvPr id="2" name="Slide Number Placeholder 1"/>
          <p:cNvSpPr>
            <a:spLocks noGrp="1"/>
          </p:cNvSpPr>
          <p:nvPr>
            <p:ph type="sldNum" sz="quarter" idx="12"/>
          </p:nvPr>
        </p:nvSpPr>
        <p:spPr/>
        <p:txBody>
          <a:bodyPr/>
          <a:lstStyle/>
          <a:p>
            <a:fld id="{D318BACE-53E8-EB44-8F74-773F03B5D5E8}" type="slidenum">
              <a:rPr lang="en-US" smtClean="0"/>
              <a:pPr/>
              <a:t>11</a:t>
            </a:fld>
            <a:endParaRPr lang="en-US"/>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1524000" y="1387157"/>
            <a:ext cx="5943600" cy="3499485"/>
          </a:xfrm>
          <a:prstGeom prst="rect">
            <a:avLst/>
          </a:prstGeom>
        </p:spPr>
      </p:pic>
      <p:sp>
        <p:nvSpPr>
          <p:cNvPr id="11" name="Oval 10"/>
          <p:cNvSpPr/>
          <p:nvPr/>
        </p:nvSpPr>
        <p:spPr>
          <a:xfrm>
            <a:off x="3810000" y="4097867"/>
            <a:ext cx="982134" cy="829733"/>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chemeClr val="tx1"/>
                </a:solidFill>
              </a:ln>
              <a:solidFill>
                <a:schemeClr val="bg1"/>
              </a:solidFill>
            </a:endParaRPr>
          </a:p>
        </p:txBody>
      </p:sp>
    </p:spTree>
    <p:extLst>
      <p:ext uri="{BB962C8B-B14F-4D97-AF65-F5344CB8AC3E}">
        <p14:creationId xmlns:p14="http://schemas.microsoft.com/office/powerpoint/2010/main" val="2039912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144000" cy="592666"/>
            <a:chOff x="0" y="0"/>
            <a:chExt cx="9144000" cy="592666"/>
          </a:xfrm>
        </p:grpSpPr>
        <p:sp>
          <p:nvSpPr>
            <p:cNvPr id="14" name="Rectangle 13"/>
            <p:cNvSpPr/>
            <p:nvPr/>
          </p:nvSpPr>
          <p:spPr>
            <a:xfrm>
              <a:off x="0" y="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0" y="591078"/>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0" y="6265334"/>
            <a:ext cx="9144000" cy="592666"/>
            <a:chOff x="0" y="6265334"/>
            <a:chExt cx="9144000" cy="592666"/>
          </a:xfrm>
        </p:grpSpPr>
        <p:sp>
          <p:nvSpPr>
            <p:cNvPr id="17" name="Rectangle 16"/>
            <p:cNvSpPr/>
            <p:nvPr/>
          </p:nvSpPr>
          <p:spPr>
            <a:xfrm rot="10800000">
              <a:off x="0" y="632460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rot="10800000">
              <a:off x="0" y="6265334"/>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pic>
        <p:nvPicPr>
          <p:cNvPr id="9" name="Picture 8" descr="CEPSA logo_transparent.png"/>
          <p:cNvPicPr>
            <a:picLocks noChangeAspect="1"/>
          </p:cNvPicPr>
          <p:nvPr/>
        </p:nvPicPr>
        <p:blipFill rotWithShape="1">
          <a:blip r:embed="rId2">
            <a:extLst>
              <a:ext uri="{28A0092B-C50C-407E-A947-70E740481C1C}">
                <a14:useLocalDpi xmlns:a14="http://schemas.microsoft.com/office/drawing/2010/main" val="0"/>
              </a:ext>
            </a:extLst>
          </a:blip>
          <a:srcRect t="40022" r="68516"/>
          <a:stretch/>
        </p:blipFill>
        <p:spPr>
          <a:xfrm>
            <a:off x="7886700" y="5461000"/>
            <a:ext cx="1181100" cy="762673"/>
          </a:xfrm>
          <a:prstGeom prst="rect">
            <a:avLst/>
          </a:prstGeom>
        </p:spPr>
      </p:pic>
      <p:sp>
        <p:nvSpPr>
          <p:cNvPr id="2" name="Slide Number Placeholder 1"/>
          <p:cNvSpPr>
            <a:spLocks noGrp="1"/>
          </p:cNvSpPr>
          <p:nvPr>
            <p:ph type="sldNum" sz="quarter" idx="12"/>
          </p:nvPr>
        </p:nvSpPr>
        <p:spPr/>
        <p:txBody>
          <a:bodyPr/>
          <a:lstStyle/>
          <a:p>
            <a:fld id="{D318BACE-53E8-EB44-8F74-773F03B5D5E8}" type="slidenum">
              <a:rPr lang="en-US" smtClean="0"/>
              <a:pPr/>
              <a:t>12</a:t>
            </a:fld>
            <a:endParaRPr lang="en-US"/>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1600200" y="1132522"/>
            <a:ext cx="5943600" cy="4592955"/>
          </a:xfrm>
          <a:prstGeom prst="rect">
            <a:avLst/>
          </a:prstGeom>
        </p:spPr>
      </p:pic>
      <p:sp>
        <p:nvSpPr>
          <p:cNvPr id="11" name="Oval 10"/>
          <p:cNvSpPr/>
          <p:nvPr/>
        </p:nvSpPr>
        <p:spPr>
          <a:xfrm>
            <a:off x="3877733" y="3064932"/>
            <a:ext cx="914400" cy="931333"/>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chemeClr val="tx1"/>
                </a:solidFill>
              </a:ln>
              <a:solidFill>
                <a:schemeClr val="bg1"/>
              </a:solidFill>
            </a:endParaRPr>
          </a:p>
        </p:txBody>
      </p:sp>
      <p:sp>
        <p:nvSpPr>
          <p:cNvPr id="12" name="Oval 11"/>
          <p:cNvSpPr/>
          <p:nvPr/>
        </p:nvSpPr>
        <p:spPr>
          <a:xfrm>
            <a:off x="3928533" y="2133600"/>
            <a:ext cx="914400" cy="914400"/>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chemeClr val="tx1"/>
                </a:solidFill>
              </a:ln>
              <a:solidFill>
                <a:schemeClr val="bg1"/>
              </a:solidFill>
            </a:endParaRPr>
          </a:p>
        </p:txBody>
      </p:sp>
      <p:sp>
        <p:nvSpPr>
          <p:cNvPr id="19" name="Oval 18"/>
          <p:cNvSpPr/>
          <p:nvPr/>
        </p:nvSpPr>
        <p:spPr>
          <a:xfrm>
            <a:off x="4470400" y="2556933"/>
            <a:ext cx="914400" cy="914400"/>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chemeClr val="tx1"/>
                </a:solidFill>
              </a:ln>
              <a:solidFill>
                <a:schemeClr val="bg1"/>
              </a:solidFill>
            </a:endParaRPr>
          </a:p>
        </p:txBody>
      </p:sp>
      <p:sp>
        <p:nvSpPr>
          <p:cNvPr id="20" name="Oval 19"/>
          <p:cNvSpPr/>
          <p:nvPr/>
        </p:nvSpPr>
        <p:spPr>
          <a:xfrm>
            <a:off x="3179233" y="2518832"/>
            <a:ext cx="914400" cy="931333"/>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chemeClr val="tx1"/>
                </a:solidFill>
              </a:ln>
              <a:solidFill>
                <a:schemeClr val="bg1"/>
              </a:solidFill>
            </a:endParaRPr>
          </a:p>
        </p:txBody>
      </p:sp>
    </p:spTree>
    <p:extLst>
      <p:ext uri="{BB962C8B-B14F-4D97-AF65-F5344CB8AC3E}">
        <p14:creationId xmlns:p14="http://schemas.microsoft.com/office/powerpoint/2010/main" val="2039912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144000" cy="592666"/>
            <a:chOff x="0" y="0"/>
            <a:chExt cx="9144000" cy="592666"/>
          </a:xfrm>
        </p:grpSpPr>
        <p:sp>
          <p:nvSpPr>
            <p:cNvPr id="14" name="Rectangle 13"/>
            <p:cNvSpPr/>
            <p:nvPr/>
          </p:nvSpPr>
          <p:spPr>
            <a:xfrm>
              <a:off x="0" y="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0" y="591078"/>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0" y="6265334"/>
            <a:ext cx="9144000" cy="592666"/>
            <a:chOff x="0" y="6265334"/>
            <a:chExt cx="9144000" cy="592666"/>
          </a:xfrm>
        </p:grpSpPr>
        <p:sp>
          <p:nvSpPr>
            <p:cNvPr id="17" name="Rectangle 16"/>
            <p:cNvSpPr/>
            <p:nvPr/>
          </p:nvSpPr>
          <p:spPr>
            <a:xfrm rot="10800000">
              <a:off x="0" y="632460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rot="10800000">
              <a:off x="0" y="6265334"/>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pic>
        <p:nvPicPr>
          <p:cNvPr id="9" name="Picture 8" descr="CEPSA logo_transparent.png"/>
          <p:cNvPicPr>
            <a:picLocks noChangeAspect="1"/>
          </p:cNvPicPr>
          <p:nvPr/>
        </p:nvPicPr>
        <p:blipFill rotWithShape="1">
          <a:blip r:embed="rId2">
            <a:extLst>
              <a:ext uri="{28A0092B-C50C-407E-A947-70E740481C1C}">
                <a14:useLocalDpi xmlns:a14="http://schemas.microsoft.com/office/drawing/2010/main" val="0"/>
              </a:ext>
            </a:extLst>
          </a:blip>
          <a:srcRect t="40022" r="68516"/>
          <a:stretch/>
        </p:blipFill>
        <p:spPr>
          <a:xfrm>
            <a:off x="7886700" y="5461000"/>
            <a:ext cx="1181100" cy="762673"/>
          </a:xfrm>
          <a:prstGeom prst="rect">
            <a:avLst/>
          </a:prstGeom>
        </p:spPr>
      </p:pic>
      <p:sp>
        <p:nvSpPr>
          <p:cNvPr id="2" name="Slide Number Placeholder 1"/>
          <p:cNvSpPr>
            <a:spLocks noGrp="1"/>
          </p:cNvSpPr>
          <p:nvPr>
            <p:ph type="sldNum" sz="quarter" idx="12"/>
          </p:nvPr>
        </p:nvSpPr>
        <p:spPr/>
        <p:txBody>
          <a:bodyPr/>
          <a:lstStyle/>
          <a:p>
            <a:fld id="{D318BACE-53E8-EB44-8F74-773F03B5D5E8}" type="slidenum">
              <a:rPr lang="en-US" smtClean="0"/>
              <a:pPr/>
              <a:t>13</a:t>
            </a:fld>
            <a:endParaRPr lang="en-US"/>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a:xfrm>
            <a:off x="846667" y="1219200"/>
            <a:ext cx="7653865" cy="4165599"/>
          </a:xfrm>
          <a:prstGeom prst="rect">
            <a:avLst/>
          </a:prstGeom>
        </p:spPr>
      </p:pic>
      <p:sp>
        <p:nvSpPr>
          <p:cNvPr id="20" name="Left Arrow 19"/>
          <p:cNvSpPr/>
          <p:nvPr/>
        </p:nvSpPr>
        <p:spPr>
          <a:xfrm>
            <a:off x="3771900" y="2603500"/>
            <a:ext cx="685800" cy="215900"/>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1" name="Left Arrow 20"/>
          <p:cNvSpPr/>
          <p:nvPr/>
        </p:nvSpPr>
        <p:spPr>
          <a:xfrm>
            <a:off x="3797300" y="3860800"/>
            <a:ext cx="685800" cy="215900"/>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02135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144000" cy="592666"/>
            <a:chOff x="0" y="0"/>
            <a:chExt cx="9144000" cy="592666"/>
          </a:xfrm>
        </p:grpSpPr>
        <p:sp>
          <p:nvSpPr>
            <p:cNvPr id="14" name="Rectangle 13"/>
            <p:cNvSpPr/>
            <p:nvPr/>
          </p:nvSpPr>
          <p:spPr>
            <a:xfrm>
              <a:off x="0" y="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0" y="591078"/>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0" y="6265334"/>
            <a:ext cx="9144000" cy="592666"/>
            <a:chOff x="0" y="6265334"/>
            <a:chExt cx="9144000" cy="592666"/>
          </a:xfrm>
        </p:grpSpPr>
        <p:sp>
          <p:nvSpPr>
            <p:cNvPr id="17" name="Rectangle 16"/>
            <p:cNvSpPr/>
            <p:nvPr/>
          </p:nvSpPr>
          <p:spPr>
            <a:xfrm rot="10800000">
              <a:off x="0" y="632460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rot="10800000">
              <a:off x="0" y="6265334"/>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pic>
        <p:nvPicPr>
          <p:cNvPr id="9" name="Picture 8" descr="CEPSA logo_transparent.png"/>
          <p:cNvPicPr>
            <a:picLocks noChangeAspect="1"/>
          </p:cNvPicPr>
          <p:nvPr/>
        </p:nvPicPr>
        <p:blipFill rotWithShape="1">
          <a:blip r:embed="rId4">
            <a:extLst>
              <a:ext uri="{28A0092B-C50C-407E-A947-70E740481C1C}">
                <a14:useLocalDpi xmlns:a14="http://schemas.microsoft.com/office/drawing/2010/main" val="0"/>
              </a:ext>
            </a:extLst>
          </a:blip>
          <a:srcRect t="40022" r="68516"/>
          <a:stretch/>
        </p:blipFill>
        <p:spPr>
          <a:xfrm>
            <a:off x="7886700" y="5461000"/>
            <a:ext cx="1181100" cy="762673"/>
          </a:xfrm>
          <a:prstGeom prst="rect">
            <a:avLst/>
          </a:prstGeom>
        </p:spPr>
      </p:pic>
      <p:sp>
        <p:nvSpPr>
          <p:cNvPr id="2" name="Slide Number Placeholder 1"/>
          <p:cNvSpPr>
            <a:spLocks noGrp="1"/>
          </p:cNvSpPr>
          <p:nvPr>
            <p:ph type="sldNum" sz="quarter" idx="12"/>
          </p:nvPr>
        </p:nvSpPr>
        <p:spPr/>
        <p:txBody>
          <a:bodyPr/>
          <a:lstStyle/>
          <a:p>
            <a:fld id="{D318BACE-53E8-EB44-8F74-773F03B5D5E8}" type="slidenum">
              <a:rPr lang="en-US" smtClean="0"/>
              <a:pPr/>
              <a:t>14</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70911991"/>
              </p:ext>
            </p:extLst>
          </p:nvPr>
        </p:nvGraphicFramePr>
        <p:xfrm>
          <a:off x="2006600" y="1789532"/>
          <a:ext cx="5099050" cy="3842917"/>
        </p:xfrm>
        <a:graphic>
          <a:graphicData uri="http://schemas.openxmlformats.org/presentationml/2006/ole">
            <mc:AlternateContent xmlns:mc="http://schemas.openxmlformats.org/markup-compatibility/2006">
              <mc:Choice xmlns:v="urn:schemas-microsoft-com:vml" Requires="v">
                <p:oleObj spid="_x0000_s1060" name="Document" r:id="rId6" imgW="6083300" imgH="4584700" progId="Word.Document.12">
                  <p:embed/>
                </p:oleObj>
              </mc:Choice>
              <mc:Fallback>
                <p:oleObj name="Document" r:id="rId6" imgW="6083300" imgH="4584700" progId="Word.Document.12">
                  <p:embed/>
                  <p:pic>
                    <p:nvPicPr>
                      <p:cNvPr id="0" name=""/>
                      <p:cNvPicPr/>
                      <p:nvPr/>
                    </p:nvPicPr>
                    <p:blipFill>
                      <a:blip r:embed="rId7"/>
                      <a:stretch>
                        <a:fillRect/>
                      </a:stretch>
                    </p:blipFill>
                    <p:spPr>
                      <a:xfrm>
                        <a:off x="2006600" y="1789532"/>
                        <a:ext cx="5099050" cy="3842917"/>
                      </a:xfrm>
                      <a:prstGeom prst="rect">
                        <a:avLst/>
                      </a:prstGeom>
                    </p:spPr>
                  </p:pic>
                </p:oleObj>
              </mc:Fallback>
            </mc:AlternateContent>
          </a:graphicData>
        </a:graphic>
      </p:graphicFrame>
      <p:sp>
        <p:nvSpPr>
          <p:cNvPr id="4" name="Rectangle 3"/>
          <p:cNvSpPr/>
          <p:nvPr/>
        </p:nvSpPr>
        <p:spPr>
          <a:xfrm>
            <a:off x="812800" y="603935"/>
            <a:ext cx="7645400" cy="1077218"/>
          </a:xfrm>
          <a:prstGeom prst="rect">
            <a:avLst/>
          </a:prstGeom>
        </p:spPr>
        <p:txBody>
          <a:bodyPr wrap="square">
            <a:spAutoFit/>
          </a:bodyPr>
          <a:lstStyle/>
          <a:p>
            <a:pPr algn="ctr"/>
            <a:r>
              <a:rPr lang="en-US" sz="3200" dirty="0">
                <a:solidFill>
                  <a:srgbClr val="FF0000"/>
                </a:solidFill>
              </a:rPr>
              <a:t>Top 20 Administrative Units by Number of People Affected 1998-2012 </a:t>
            </a:r>
          </a:p>
        </p:txBody>
      </p:sp>
    </p:spTree>
    <p:extLst>
      <p:ext uri="{BB962C8B-B14F-4D97-AF65-F5344CB8AC3E}">
        <p14:creationId xmlns:p14="http://schemas.microsoft.com/office/powerpoint/2010/main" val="2039912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144000" cy="592666"/>
            <a:chOff x="0" y="0"/>
            <a:chExt cx="9144000" cy="592666"/>
          </a:xfrm>
        </p:grpSpPr>
        <p:sp>
          <p:nvSpPr>
            <p:cNvPr id="14" name="Rectangle 13"/>
            <p:cNvSpPr/>
            <p:nvPr/>
          </p:nvSpPr>
          <p:spPr>
            <a:xfrm>
              <a:off x="0" y="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0" y="591078"/>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0" y="6265334"/>
            <a:ext cx="9144000" cy="592666"/>
            <a:chOff x="0" y="6265334"/>
            <a:chExt cx="9144000" cy="592666"/>
          </a:xfrm>
        </p:grpSpPr>
        <p:sp>
          <p:nvSpPr>
            <p:cNvPr id="17" name="Rectangle 16"/>
            <p:cNvSpPr/>
            <p:nvPr/>
          </p:nvSpPr>
          <p:spPr>
            <a:xfrm rot="10800000">
              <a:off x="0" y="632460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rot="10800000">
              <a:off x="0" y="6265334"/>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pic>
        <p:nvPicPr>
          <p:cNvPr id="9" name="Picture 8" descr="CEPSA logo_transparent.png"/>
          <p:cNvPicPr>
            <a:picLocks noChangeAspect="1"/>
          </p:cNvPicPr>
          <p:nvPr/>
        </p:nvPicPr>
        <p:blipFill rotWithShape="1">
          <a:blip r:embed="rId2">
            <a:extLst>
              <a:ext uri="{28A0092B-C50C-407E-A947-70E740481C1C}">
                <a14:useLocalDpi xmlns:a14="http://schemas.microsoft.com/office/drawing/2010/main" val="0"/>
              </a:ext>
            </a:extLst>
          </a:blip>
          <a:srcRect t="40022" r="68516"/>
          <a:stretch/>
        </p:blipFill>
        <p:spPr>
          <a:xfrm>
            <a:off x="7886700" y="5461000"/>
            <a:ext cx="1181100" cy="762673"/>
          </a:xfrm>
          <a:prstGeom prst="rect">
            <a:avLst/>
          </a:prstGeom>
        </p:spPr>
      </p:pic>
      <p:sp>
        <p:nvSpPr>
          <p:cNvPr id="2" name="Slide Number Placeholder 1"/>
          <p:cNvSpPr>
            <a:spLocks noGrp="1"/>
          </p:cNvSpPr>
          <p:nvPr>
            <p:ph type="sldNum" sz="quarter" idx="12"/>
          </p:nvPr>
        </p:nvSpPr>
        <p:spPr/>
        <p:txBody>
          <a:bodyPr/>
          <a:lstStyle/>
          <a:p>
            <a:fld id="{D318BACE-53E8-EB44-8F74-773F03B5D5E8}" type="slidenum">
              <a:rPr lang="en-US" smtClean="0"/>
              <a:pPr/>
              <a:t>15</a:t>
            </a:fld>
            <a:endParaRPr lang="en-US"/>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a:xfrm>
            <a:off x="2150534" y="389466"/>
            <a:ext cx="4521199" cy="6127645"/>
          </a:xfrm>
          <a:prstGeom prst="rect">
            <a:avLst/>
          </a:prstGeom>
        </p:spPr>
      </p:pic>
      <p:sp>
        <p:nvSpPr>
          <p:cNvPr id="19" name="Oval 18"/>
          <p:cNvSpPr/>
          <p:nvPr/>
        </p:nvSpPr>
        <p:spPr>
          <a:xfrm>
            <a:off x="4309533" y="3064932"/>
            <a:ext cx="914400" cy="931333"/>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chemeClr val="tx1"/>
                </a:solidFill>
              </a:ln>
              <a:solidFill>
                <a:schemeClr val="bg1"/>
              </a:solidFill>
            </a:endParaRPr>
          </a:p>
        </p:txBody>
      </p:sp>
      <p:sp>
        <p:nvSpPr>
          <p:cNvPr id="20" name="Oval 19"/>
          <p:cNvSpPr/>
          <p:nvPr/>
        </p:nvSpPr>
        <p:spPr>
          <a:xfrm>
            <a:off x="3344333" y="2683932"/>
            <a:ext cx="914400" cy="931333"/>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chemeClr val="tx1"/>
                </a:solidFill>
              </a:ln>
              <a:solidFill>
                <a:schemeClr val="bg1"/>
              </a:solidFill>
            </a:endParaRPr>
          </a:p>
        </p:txBody>
      </p:sp>
      <p:sp>
        <p:nvSpPr>
          <p:cNvPr id="21" name="Oval 20"/>
          <p:cNvSpPr/>
          <p:nvPr/>
        </p:nvSpPr>
        <p:spPr>
          <a:xfrm>
            <a:off x="4449233" y="2163232"/>
            <a:ext cx="914400" cy="931333"/>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chemeClr val="tx1"/>
                </a:solidFill>
              </a:ln>
              <a:solidFill>
                <a:schemeClr val="bg1"/>
              </a:solidFill>
            </a:endParaRPr>
          </a:p>
        </p:txBody>
      </p:sp>
      <p:sp>
        <p:nvSpPr>
          <p:cNvPr id="22" name="Oval 21"/>
          <p:cNvSpPr/>
          <p:nvPr/>
        </p:nvSpPr>
        <p:spPr>
          <a:xfrm>
            <a:off x="2518833" y="2734732"/>
            <a:ext cx="914400" cy="931333"/>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chemeClr val="tx1"/>
                </a:solidFill>
              </a:ln>
              <a:solidFill>
                <a:schemeClr val="bg1"/>
              </a:solidFill>
            </a:endParaRPr>
          </a:p>
        </p:txBody>
      </p:sp>
      <p:sp>
        <p:nvSpPr>
          <p:cNvPr id="23" name="Oval 22"/>
          <p:cNvSpPr/>
          <p:nvPr/>
        </p:nvSpPr>
        <p:spPr>
          <a:xfrm>
            <a:off x="5325533" y="2150532"/>
            <a:ext cx="914400" cy="931333"/>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chemeClr val="tx1"/>
                </a:solidFill>
              </a:ln>
              <a:solidFill>
                <a:schemeClr val="bg1"/>
              </a:solidFill>
            </a:endParaRPr>
          </a:p>
        </p:txBody>
      </p:sp>
    </p:spTree>
    <p:extLst>
      <p:ext uri="{BB962C8B-B14F-4D97-AF65-F5344CB8AC3E}">
        <p14:creationId xmlns:p14="http://schemas.microsoft.com/office/powerpoint/2010/main" val="3536049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144000" cy="592666"/>
            <a:chOff x="0" y="0"/>
            <a:chExt cx="9144000" cy="592666"/>
          </a:xfrm>
        </p:grpSpPr>
        <p:sp>
          <p:nvSpPr>
            <p:cNvPr id="14" name="Rectangle 13"/>
            <p:cNvSpPr/>
            <p:nvPr/>
          </p:nvSpPr>
          <p:spPr>
            <a:xfrm>
              <a:off x="0" y="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0" y="591078"/>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0" y="6265334"/>
            <a:ext cx="9144000" cy="592666"/>
            <a:chOff x="0" y="6265334"/>
            <a:chExt cx="9144000" cy="592666"/>
          </a:xfrm>
        </p:grpSpPr>
        <p:sp>
          <p:nvSpPr>
            <p:cNvPr id="17" name="Rectangle 16"/>
            <p:cNvSpPr/>
            <p:nvPr/>
          </p:nvSpPr>
          <p:spPr>
            <a:xfrm rot="10800000">
              <a:off x="0" y="632460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rot="10800000">
              <a:off x="0" y="6265334"/>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pic>
        <p:nvPicPr>
          <p:cNvPr id="9" name="Picture 8" descr="CEPSA logo_transparent.png"/>
          <p:cNvPicPr>
            <a:picLocks noChangeAspect="1"/>
          </p:cNvPicPr>
          <p:nvPr/>
        </p:nvPicPr>
        <p:blipFill rotWithShape="1">
          <a:blip r:embed="rId2">
            <a:extLst>
              <a:ext uri="{28A0092B-C50C-407E-A947-70E740481C1C}">
                <a14:useLocalDpi xmlns:a14="http://schemas.microsoft.com/office/drawing/2010/main" val="0"/>
              </a:ext>
            </a:extLst>
          </a:blip>
          <a:srcRect t="40022" r="68516"/>
          <a:stretch/>
        </p:blipFill>
        <p:spPr>
          <a:xfrm>
            <a:off x="7886700" y="5461000"/>
            <a:ext cx="1181100" cy="762673"/>
          </a:xfrm>
          <a:prstGeom prst="rect">
            <a:avLst/>
          </a:prstGeom>
        </p:spPr>
      </p:pic>
      <p:sp>
        <p:nvSpPr>
          <p:cNvPr id="2" name="Slide Number Placeholder 1"/>
          <p:cNvSpPr>
            <a:spLocks noGrp="1"/>
          </p:cNvSpPr>
          <p:nvPr>
            <p:ph type="sldNum" sz="quarter" idx="12"/>
          </p:nvPr>
        </p:nvSpPr>
        <p:spPr/>
        <p:txBody>
          <a:bodyPr/>
          <a:lstStyle/>
          <a:p>
            <a:fld id="{D318BACE-53E8-EB44-8F74-773F03B5D5E8}" type="slidenum">
              <a:rPr lang="en-US" smtClean="0"/>
              <a:pPr/>
              <a:t>16</a:t>
            </a:fld>
            <a:endParaRPr lang="en-US"/>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1583267" y="1976967"/>
            <a:ext cx="5651500" cy="4152899"/>
          </a:xfrm>
          <a:prstGeom prst="rect">
            <a:avLst/>
          </a:prstGeom>
          <a:noFill/>
          <a:ln>
            <a:noFill/>
          </a:ln>
        </p:spPr>
      </p:pic>
      <p:sp>
        <p:nvSpPr>
          <p:cNvPr id="11" name="TextBox 10"/>
          <p:cNvSpPr txBox="1"/>
          <p:nvPr/>
        </p:nvSpPr>
        <p:spPr>
          <a:xfrm>
            <a:off x="685800" y="838200"/>
            <a:ext cx="8102600" cy="646331"/>
          </a:xfrm>
          <a:prstGeom prst="rect">
            <a:avLst/>
          </a:prstGeom>
          <a:noFill/>
        </p:spPr>
        <p:txBody>
          <a:bodyPr wrap="square" rtlCol="0">
            <a:spAutoFit/>
          </a:bodyPr>
          <a:lstStyle/>
          <a:p>
            <a:pPr algn="ctr"/>
            <a:r>
              <a:rPr lang="en-US" sz="3600" dirty="0" err="1" smtClean="0">
                <a:solidFill>
                  <a:srgbClr val="FF0000"/>
                </a:solidFill>
              </a:rPr>
              <a:t>Brenkert</a:t>
            </a:r>
            <a:r>
              <a:rPr lang="en-US" sz="3600" dirty="0" smtClean="0">
                <a:solidFill>
                  <a:srgbClr val="FF0000"/>
                </a:solidFill>
              </a:rPr>
              <a:t>/Malone Findings</a:t>
            </a:r>
            <a:endParaRPr lang="en-US" sz="3600" dirty="0">
              <a:solidFill>
                <a:srgbClr val="FF0000"/>
              </a:solidFill>
            </a:endParaRPr>
          </a:p>
        </p:txBody>
      </p:sp>
      <p:sp>
        <p:nvSpPr>
          <p:cNvPr id="12" name="Oval 11"/>
          <p:cNvSpPr/>
          <p:nvPr/>
        </p:nvSpPr>
        <p:spPr>
          <a:xfrm>
            <a:off x="1498600" y="4559300"/>
            <a:ext cx="2222500" cy="965200"/>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chemeClr val="tx1"/>
                </a:solidFill>
              </a:ln>
              <a:solidFill>
                <a:schemeClr val="bg1"/>
              </a:solidFill>
            </a:endParaRPr>
          </a:p>
        </p:txBody>
      </p:sp>
      <p:sp>
        <p:nvSpPr>
          <p:cNvPr id="3" name="TextBox 2"/>
          <p:cNvSpPr txBox="1"/>
          <p:nvPr/>
        </p:nvSpPr>
        <p:spPr>
          <a:xfrm>
            <a:off x="6781800" y="3746500"/>
            <a:ext cx="1892300" cy="1200329"/>
          </a:xfrm>
          <a:prstGeom prst="rect">
            <a:avLst/>
          </a:prstGeom>
          <a:noFill/>
        </p:spPr>
        <p:txBody>
          <a:bodyPr wrap="square" rtlCol="0">
            <a:spAutoFit/>
          </a:bodyPr>
          <a:lstStyle/>
          <a:p>
            <a:r>
              <a:rPr lang="en-US" dirty="0" smtClean="0"/>
              <a:t>Goa, West Bengal, Kerala, Tamil Nadu, </a:t>
            </a:r>
            <a:r>
              <a:rPr lang="en-US" dirty="0" smtClean="0">
                <a:solidFill>
                  <a:srgbClr val="FF6600"/>
                </a:solidFill>
              </a:rPr>
              <a:t>Orissa, Gujarat</a:t>
            </a:r>
            <a:endParaRPr lang="en-US" dirty="0">
              <a:solidFill>
                <a:srgbClr val="FF6600"/>
              </a:solidFill>
            </a:endParaRPr>
          </a:p>
        </p:txBody>
      </p:sp>
    </p:spTree>
    <p:extLst>
      <p:ext uri="{BB962C8B-B14F-4D97-AF65-F5344CB8AC3E}">
        <p14:creationId xmlns:p14="http://schemas.microsoft.com/office/powerpoint/2010/main" val="2039912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144000" cy="592666"/>
            <a:chOff x="0" y="0"/>
            <a:chExt cx="9144000" cy="592666"/>
          </a:xfrm>
        </p:grpSpPr>
        <p:sp>
          <p:nvSpPr>
            <p:cNvPr id="14" name="Rectangle 13"/>
            <p:cNvSpPr/>
            <p:nvPr/>
          </p:nvSpPr>
          <p:spPr>
            <a:xfrm>
              <a:off x="0" y="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0" y="591078"/>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0" y="6265334"/>
            <a:ext cx="9144000" cy="592666"/>
            <a:chOff x="0" y="6265334"/>
            <a:chExt cx="9144000" cy="592666"/>
          </a:xfrm>
        </p:grpSpPr>
        <p:sp>
          <p:nvSpPr>
            <p:cNvPr id="17" name="Rectangle 16"/>
            <p:cNvSpPr/>
            <p:nvPr/>
          </p:nvSpPr>
          <p:spPr>
            <a:xfrm rot="10800000">
              <a:off x="0" y="632460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rot="10800000">
              <a:off x="0" y="6265334"/>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pic>
        <p:nvPicPr>
          <p:cNvPr id="9" name="Picture 8" descr="CEPSA logo_transparent.png"/>
          <p:cNvPicPr>
            <a:picLocks noChangeAspect="1"/>
          </p:cNvPicPr>
          <p:nvPr/>
        </p:nvPicPr>
        <p:blipFill rotWithShape="1">
          <a:blip r:embed="rId2">
            <a:extLst>
              <a:ext uri="{28A0092B-C50C-407E-A947-70E740481C1C}">
                <a14:useLocalDpi xmlns:a14="http://schemas.microsoft.com/office/drawing/2010/main" val="0"/>
              </a:ext>
            </a:extLst>
          </a:blip>
          <a:srcRect t="40022" r="68516"/>
          <a:stretch/>
        </p:blipFill>
        <p:spPr>
          <a:xfrm>
            <a:off x="7886700" y="5461000"/>
            <a:ext cx="1181100" cy="762673"/>
          </a:xfrm>
          <a:prstGeom prst="rect">
            <a:avLst/>
          </a:prstGeom>
        </p:spPr>
      </p:pic>
      <p:sp>
        <p:nvSpPr>
          <p:cNvPr id="2" name="Slide Number Placeholder 1"/>
          <p:cNvSpPr>
            <a:spLocks noGrp="1"/>
          </p:cNvSpPr>
          <p:nvPr>
            <p:ph type="sldNum" sz="quarter" idx="12"/>
          </p:nvPr>
        </p:nvSpPr>
        <p:spPr/>
        <p:txBody>
          <a:bodyPr/>
          <a:lstStyle/>
          <a:p>
            <a:fld id="{D318BACE-53E8-EB44-8F74-773F03B5D5E8}" type="slidenum">
              <a:rPr lang="en-US" smtClean="0"/>
              <a:pPr/>
              <a:t>17</a:t>
            </a:fld>
            <a:endParaRPr lang="en-US"/>
          </a:p>
        </p:txBody>
      </p:sp>
      <p:sp>
        <p:nvSpPr>
          <p:cNvPr id="19" name="Content Placeholder 2"/>
          <p:cNvSpPr>
            <a:spLocks noGrp="1"/>
          </p:cNvSpPr>
          <p:nvPr>
            <p:ph idx="1"/>
          </p:nvPr>
        </p:nvSpPr>
        <p:spPr>
          <a:xfrm>
            <a:off x="457200" y="1600200"/>
            <a:ext cx="8229600" cy="4525963"/>
          </a:xfrm>
        </p:spPr>
        <p:txBody>
          <a:bodyPr/>
          <a:lstStyle/>
          <a:p>
            <a:r>
              <a:rPr lang="en-US" dirty="0" smtClean="0"/>
              <a:t>Validate these findings </a:t>
            </a:r>
          </a:p>
          <a:p>
            <a:r>
              <a:rPr lang="en-US" dirty="0" smtClean="0"/>
              <a:t>Develop Asia composite index of subnational climate security vulnerability</a:t>
            </a:r>
          </a:p>
          <a:p>
            <a:pPr lvl="1"/>
            <a:r>
              <a:rPr lang="en-US" dirty="0" smtClean="0"/>
              <a:t>Based on CCAPS model of physical exposure, population density, household and community resilience, and governance</a:t>
            </a:r>
          </a:p>
          <a:p>
            <a:pPr lvl="1"/>
            <a:r>
              <a:rPr lang="en-US" i="1" dirty="0" smtClean="0"/>
              <a:t>International Security, Climatic Change, and Political Geography</a:t>
            </a:r>
          </a:p>
          <a:p>
            <a:pPr lvl="1"/>
            <a:endParaRPr lang="en-US" i="1" dirty="0"/>
          </a:p>
        </p:txBody>
      </p:sp>
      <p:sp>
        <p:nvSpPr>
          <p:cNvPr id="20" name="Title 1"/>
          <p:cNvSpPr>
            <a:spLocks noGrp="1"/>
          </p:cNvSpPr>
          <p:nvPr>
            <p:ph type="title"/>
          </p:nvPr>
        </p:nvSpPr>
        <p:spPr>
          <a:xfrm>
            <a:off x="457200" y="545572"/>
            <a:ext cx="8229600" cy="1143000"/>
          </a:xfrm>
        </p:spPr>
        <p:txBody>
          <a:bodyPr/>
          <a:lstStyle/>
          <a:p>
            <a:r>
              <a:rPr lang="en-US" dirty="0" smtClean="0">
                <a:solidFill>
                  <a:srgbClr val="FF0000"/>
                </a:solidFill>
              </a:rPr>
              <a:t>Future Research</a:t>
            </a:r>
            <a:endParaRPr lang="en-US" dirty="0">
              <a:solidFill>
                <a:srgbClr val="FF0000"/>
              </a:solidFill>
            </a:endParaRPr>
          </a:p>
        </p:txBody>
      </p:sp>
    </p:spTree>
    <p:extLst>
      <p:ext uri="{BB962C8B-B14F-4D97-AF65-F5344CB8AC3E}">
        <p14:creationId xmlns:p14="http://schemas.microsoft.com/office/powerpoint/2010/main" val="3536049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zoomed in globe.jpg"/>
          <p:cNvPicPr>
            <a:picLocks noChangeAspect="1"/>
          </p:cNvPicPr>
          <p:nvPr/>
        </p:nvPicPr>
        <p:blipFill rotWithShape="1">
          <a:blip r:embed="rId2">
            <a:alphaModFix amt="12000"/>
            <a:extLst>
              <a:ext uri="{28A0092B-C50C-407E-A947-70E740481C1C}">
                <a14:useLocalDpi xmlns:a14="http://schemas.microsoft.com/office/drawing/2010/main" val="0"/>
              </a:ext>
            </a:extLst>
          </a:blip>
          <a:srcRect l="13612" r="5035"/>
          <a:stretch/>
        </p:blipFill>
        <p:spPr>
          <a:xfrm>
            <a:off x="0" y="-76200"/>
            <a:ext cx="9144001" cy="6946900"/>
          </a:xfrm>
          <a:prstGeom prst="rect">
            <a:avLst/>
          </a:prstGeom>
        </p:spPr>
      </p:pic>
      <p:sp>
        <p:nvSpPr>
          <p:cNvPr id="2" name="TextBox 1"/>
          <p:cNvSpPr txBox="1"/>
          <p:nvPr/>
        </p:nvSpPr>
        <p:spPr>
          <a:xfrm>
            <a:off x="552450" y="876300"/>
            <a:ext cx="8039100" cy="5579988"/>
          </a:xfrm>
          <a:prstGeom prst="rect">
            <a:avLst/>
          </a:prstGeom>
          <a:noFill/>
        </p:spPr>
        <p:txBody>
          <a:bodyPr wrap="square" rtlCol="0">
            <a:spAutoFit/>
          </a:bodyPr>
          <a:lstStyle/>
          <a:p>
            <a:pPr algn="ctr"/>
            <a:r>
              <a:rPr lang="en-US" sz="4000" dirty="0" smtClean="0">
                <a:solidFill>
                  <a:srgbClr val="0D0D0D"/>
                </a:solidFill>
                <a:cs typeface="Arial"/>
              </a:rPr>
              <a:t>THANK YOU</a:t>
            </a:r>
          </a:p>
          <a:p>
            <a:pPr algn="ctr"/>
            <a:endParaRPr lang="en-US" sz="4000" dirty="0" smtClean="0">
              <a:solidFill>
                <a:srgbClr val="0D0D0D"/>
              </a:solidFill>
              <a:cs typeface="Arial"/>
            </a:endParaRPr>
          </a:p>
          <a:p>
            <a:pPr algn="ctr"/>
            <a:endParaRPr lang="en-US" sz="4000" dirty="0" smtClean="0">
              <a:solidFill>
                <a:srgbClr val="0D0D0D"/>
              </a:solidFill>
              <a:cs typeface="Arial"/>
            </a:endParaRPr>
          </a:p>
          <a:p>
            <a:pPr algn="ctr"/>
            <a:endParaRPr lang="en-US" sz="1400" dirty="0">
              <a:solidFill>
                <a:srgbClr val="0D0D0D"/>
              </a:solidFill>
              <a:cs typeface="Arial"/>
            </a:endParaRPr>
          </a:p>
          <a:p>
            <a:pPr algn="ctr"/>
            <a:endParaRPr lang="en-US" sz="1400" dirty="0" smtClean="0">
              <a:solidFill>
                <a:srgbClr val="0D0D0D"/>
              </a:solidFill>
              <a:cs typeface="Arial"/>
            </a:endParaRPr>
          </a:p>
          <a:p>
            <a:pPr algn="ctr"/>
            <a:endParaRPr lang="en-US" sz="1400" dirty="0" smtClean="0">
              <a:solidFill>
                <a:srgbClr val="0D0D0D"/>
              </a:solidFill>
              <a:cs typeface="Arial"/>
            </a:endParaRPr>
          </a:p>
          <a:p>
            <a:pPr algn="ctr"/>
            <a:endParaRPr lang="en-US" sz="1400" dirty="0">
              <a:solidFill>
                <a:srgbClr val="0D0D0D"/>
              </a:solidFill>
              <a:cs typeface="Arial"/>
            </a:endParaRPr>
          </a:p>
          <a:p>
            <a:pPr algn="ctr">
              <a:lnSpc>
                <a:spcPct val="70000"/>
              </a:lnSpc>
            </a:pPr>
            <a:r>
              <a:rPr lang="en-US" sz="1400" dirty="0" smtClean="0">
                <a:solidFill>
                  <a:srgbClr val="0D0D0D"/>
                </a:solidFill>
                <a:cs typeface="Arial"/>
              </a:rPr>
              <a:t>THE UNIVERSITY OF TEXAS AT AUSTIN</a:t>
            </a:r>
          </a:p>
          <a:p>
            <a:pPr algn="ctr">
              <a:lnSpc>
                <a:spcPct val="70000"/>
              </a:lnSpc>
            </a:pPr>
            <a:endParaRPr lang="en-US" sz="1400" dirty="0" smtClean="0">
              <a:solidFill>
                <a:srgbClr val="0D0D0D"/>
              </a:solidFill>
              <a:cs typeface="Arial"/>
            </a:endParaRPr>
          </a:p>
          <a:p>
            <a:pPr algn="ctr"/>
            <a:r>
              <a:rPr lang="en-US" sz="1400" dirty="0" smtClean="0">
                <a:solidFill>
                  <a:srgbClr val="0D0D0D"/>
                </a:solidFill>
                <a:cs typeface="Arial"/>
              </a:rPr>
              <a:t>2315 RED RIVER STREET</a:t>
            </a:r>
          </a:p>
          <a:p>
            <a:pPr algn="ctr"/>
            <a:r>
              <a:rPr lang="en-US" sz="1400" dirty="0" smtClean="0">
                <a:solidFill>
                  <a:srgbClr val="0D0D0D"/>
                </a:solidFill>
                <a:cs typeface="Arial"/>
              </a:rPr>
              <a:t>AUSTIN, TEXAS  78712</a:t>
            </a:r>
          </a:p>
          <a:p>
            <a:pPr algn="ctr">
              <a:lnSpc>
                <a:spcPct val="70000"/>
              </a:lnSpc>
            </a:pPr>
            <a:endParaRPr lang="en-US" sz="1400" dirty="0">
              <a:solidFill>
                <a:srgbClr val="0D0D0D"/>
              </a:solidFill>
              <a:cs typeface="Arial"/>
            </a:endParaRPr>
          </a:p>
          <a:p>
            <a:pPr algn="ctr"/>
            <a:r>
              <a:rPr lang="en-US" sz="1400" dirty="0" smtClean="0">
                <a:solidFill>
                  <a:srgbClr val="0D0D0D"/>
                </a:solidFill>
                <a:cs typeface="Arial"/>
              </a:rPr>
              <a:t>PHONE: 512-471-6267</a:t>
            </a:r>
          </a:p>
          <a:p>
            <a:pPr algn="ctr"/>
            <a:r>
              <a:rPr lang="en-US" sz="1400" dirty="0" smtClean="0">
                <a:solidFill>
                  <a:srgbClr val="0D0D0D"/>
                </a:solidFill>
                <a:cs typeface="Arial"/>
              </a:rPr>
              <a:t>INFO@STRAUSSCENTER.ORG</a:t>
            </a:r>
          </a:p>
          <a:p>
            <a:pPr algn="ctr">
              <a:lnSpc>
                <a:spcPct val="70000"/>
              </a:lnSpc>
            </a:pPr>
            <a:endParaRPr lang="en-US" sz="1400" dirty="0" smtClean="0">
              <a:solidFill>
                <a:srgbClr val="0D0D0D"/>
              </a:solidFill>
              <a:cs typeface="Arial"/>
            </a:endParaRPr>
          </a:p>
          <a:p>
            <a:pPr algn="ctr">
              <a:lnSpc>
                <a:spcPct val="70000"/>
              </a:lnSpc>
            </a:pPr>
            <a:endParaRPr lang="en-US" sz="1400" dirty="0" smtClean="0">
              <a:solidFill>
                <a:srgbClr val="0D0D0D"/>
              </a:solidFill>
              <a:cs typeface="Arial"/>
            </a:endParaRPr>
          </a:p>
          <a:p>
            <a:pPr algn="ctr">
              <a:lnSpc>
                <a:spcPct val="70000"/>
              </a:lnSpc>
            </a:pPr>
            <a:r>
              <a:rPr lang="en-US" dirty="0" smtClean="0">
                <a:solidFill>
                  <a:srgbClr val="B49326"/>
                </a:solidFill>
                <a:cs typeface="Arial"/>
              </a:rPr>
              <a:t>STRAUSSCENTER.ORG/CEPSA</a:t>
            </a:r>
          </a:p>
          <a:p>
            <a:pPr algn="ctr">
              <a:lnSpc>
                <a:spcPct val="70000"/>
              </a:lnSpc>
            </a:pPr>
            <a:endParaRPr lang="en-US" sz="1400" dirty="0" smtClean="0">
              <a:solidFill>
                <a:srgbClr val="0D0D0D"/>
              </a:solidFill>
              <a:cs typeface="Arial"/>
            </a:endParaRPr>
          </a:p>
          <a:p>
            <a:pPr algn="ctr"/>
            <a:endParaRPr lang="en-US" sz="1400" dirty="0">
              <a:solidFill>
                <a:srgbClr val="0D0D0D"/>
              </a:solidFill>
              <a:cs typeface="Arial"/>
            </a:endParaRPr>
          </a:p>
          <a:p>
            <a:pPr algn="ctr"/>
            <a:r>
              <a:rPr lang="en-US" sz="1200" i="1" dirty="0">
                <a:solidFill>
                  <a:srgbClr val="0D0D0D"/>
                </a:solidFill>
                <a:cs typeface="Arial"/>
              </a:rPr>
              <a:t>This material is based upon work supported by, or in part by, the U.S. Army Research Laboratory and the U. S. Army Research Office </a:t>
            </a:r>
            <a:r>
              <a:rPr lang="en-US" sz="1200" i="1" dirty="0" smtClean="0">
                <a:solidFill>
                  <a:srgbClr val="0D0D0D"/>
                </a:solidFill>
                <a:cs typeface="Arial"/>
              </a:rPr>
              <a:t>via the U.S. </a:t>
            </a:r>
            <a:r>
              <a:rPr lang="en-US" sz="1200" i="1" smtClean="0">
                <a:solidFill>
                  <a:srgbClr val="0D0D0D"/>
                </a:solidFill>
                <a:cs typeface="Arial"/>
              </a:rPr>
              <a:t>Department </a:t>
            </a:r>
            <a:r>
              <a:rPr lang="en-US" sz="1200" i="1">
                <a:solidFill>
                  <a:srgbClr val="0D0D0D"/>
                </a:solidFill>
                <a:cs typeface="Arial"/>
              </a:rPr>
              <a:t>of </a:t>
            </a:r>
            <a:r>
              <a:rPr lang="en-US" sz="1200" i="1" smtClean="0">
                <a:solidFill>
                  <a:srgbClr val="0D0D0D"/>
                </a:solidFill>
                <a:cs typeface="Arial"/>
              </a:rPr>
              <a:t>Defense’s </a:t>
            </a:r>
            <a:r>
              <a:rPr lang="en-US" sz="1200" i="1" dirty="0">
                <a:solidFill>
                  <a:srgbClr val="0D0D0D"/>
                </a:solidFill>
                <a:cs typeface="Arial"/>
              </a:rPr>
              <a:t>Minerva Initiative under grant number W911NF-14-1-0528.</a:t>
            </a:r>
            <a:endParaRPr lang="en-US" sz="1200" dirty="0">
              <a:solidFill>
                <a:srgbClr val="0D0D0D"/>
              </a:solidFill>
              <a:cs typeface="Arial"/>
            </a:endParaRPr>
          </a:p>
          <a:p>
            <a:endParaRPr lang="en-US" dirty="0">
              <a:solidFill>
                <a:srgbClr val="485965"/>
              </a:solidFill>
            </a:endParaRPr>
          </a:p>
        </p:txBody>
      </p:sp>
      <p:pic>
        <p:nvPicPr>
          <p:cNvPr id="6" name="Picture 5" descr="CEPSA logo_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1194" y="2107280"/>
            <a:ext cx="3361613" cy="1139461"/>
          </a:xfrm>
          <a:prstGeom prst="rect">
            <a:avLst/>
          </a:prstGeom>
        </p:spPr>
      </p:pic>
      <p:sp>
        <p:nvSpPr>
          <p:cNvPr id="3" name="Slide Number Placeholder 2"/>
          <p:cNvSpPr>
            <a:spLocks noGrp="1"/>
          </p:cNvSpPr>
          <p:nvPr>
            <p:ph type="sldNum" sz="quarter" idx="12"/>
          </p:nvPr>
        </p:nvSpPr>
        <p:spPr/>
        <p:txBody>
          <a:bodyPr/>
          <a:lstStyle/>
          <a:p>
            <a:fld id="{D318BACE-53E8-EB44-8F74-773F03B5D5E8}" type="slidenum">
              <a:rPr lang="en-US" smtClean="0"/>
              <a:pPr/>
              <a:t>18</a:t>
            </a:fld>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144000" cy="592666"/>
            <a:chOff x="0" y="0"/>
            <a:chExt cx="9144000" cy="592666"/>
          </a:xfrm>
        </p:grpSpPr>
        <p:sp>
          <p:nvSpPr>
            <p:cNvPr id="14" name="Rectangle 13"/>
            <p:cNvSpPr/>
            <p:nvPr/>
          </p:nvSpPr>
          <p:spPr>
            <a:xfrm>
              <a:off x="0" y="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0" y="591078"/>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0" y="6265334"/>
            <a:ext cx="9144000" cy="592666"/>
            <a:chOff x="0" y="6265334"/>
            <a:chExt cx="9144000" cy="592666"/>
          </a:xfrm>
        </p:grpSpPr>
        <p:sp>
          <p:nvSpPr>
            <p:cNvPr id="17" name="Rectangle 16"/>
            <p:cNvSpPr/>
            <p:nvPr/>
          </p:nvSpPr>
          <p:spPr>
            <a:xfrm rot="10800000">
              <a:off x="0" y="632460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rot="10800000">
              <a:off x="0" y="6265334"/>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pic>
        <p:nvPicPr>
          <p:cNvPr id="9" name="Picture 8" descr="CEPSA logo_transparent.png"/>
          <p:cNvPicPr>
            <a:picLocks noChangeAspect="1"/>
          </p:cNvPicPr>
          <p:nvPr/>
        </p:nvPicPr>
        <p:blipFill rotWithShape="1">
          <a:blip r:embed="rId2">
            <a:extLst>
              <a:ext uri="{28A0092B-C50C-407E-A947-70E740481C1C}">
                <a14:useLocalDpi xmlns:a14="http://schemas.microsoft.com/office/drawing/2010/main" val="0"/>
              </a:ext>
            </a:extLst>
          </a:blip>
          <a:srcRect t="40022" r="68516"/>
          <a:stretch/>
        </p:blipFill>
        <p:spPr>
          <a:xfrm>
            <a:off x="7886700" y="5461000"/>
            <a:ext cx="1181100" cy="762673"/>
          </a:xfrm>
          <a:prstGeom prst="rect">
            <a:avLst/>
          </a:prstGeom>
        </p:spPr>
      </p:pic>
      <p:sp>
        <p:nvSpPr>
          <p:cNvPr id="2" name="TextBox 1"/>
          <p:cNvSpPr txBox="1"/>
          <p:nvPr/>
        </p:nvSpPr>
        <p:spPr>
          <a:xfrm>
            <a:off x="1358900" y="660400"/>
            <a:ext cx="6477000" cy="646331"/>
          </a:xfrm>
          <a:prstGeom prst="rect">
            <a:avLst/>
          </a:prstGeom>
          <a:noFill/>
        </p:spPr>
        <p:txBody>
          <a:bodyPr wrap="square" rtlCol="0">
            <a:spAutoFit/>
          </a:bodyPr>
          <a:lstStyle/>
          <a:p>
            <a:pPr algn="ctr"/>
            <a:r>
              <a:rPr lang="en-US" sz="3600" dirty="0" smtClean="0">
                <a:solidFill>
                  <a:srgbClr val="FF0000"/>
                </a:solidFill>
              </a:rPr>
              <a:t>Outline</a:t>
            </a:r>
            <a:endParaRPr lang="en-US" sz="3600" dirty="0">
              <a:solidFill>
                <a:srgbClr val="FF0000"/>
              </a:solidFill>
            </a:endParaRPr>
          </a:p>
        </p:txBody>
      </p:sp>
      <p:sp>
        <p:nvSpPr>
          <p:cNvPr id="3" name="TextBox 2"/>
          <p:cNvSpPr txBox="1"/>
          <p:nvPr/>
        </p:nvSpPr>
        <p:spPr>
          <a:xfrm>
            <a:off x="698500" y="1778000"/>
            <a:ext cx="7683500" cy="2254463"/>
          </a:xfrm>
          <a:prstGeom prst="rect">
            <a:avLst/>
          </a:prstGeom>
          <a:noFill/>
        </p:spPr>
        <p:txBody>
          <a:bodyPr wrap="square" rtlCol="0">
            <a:spAutoFit/>
          </a:bodyPr>
          <a:lstStyle/>
          <a:p>
            <a:pPr marL="285750" indent="-285750">
              <a:spcBef>
                <a:spcPts val="500"/>
              </a:spcBef>
              <a:buFont typeface="Arial"/>
              <a:buChar char="•"/>
            </a:pPr>
            <a:r>
              <a:rPr lang="en-US" sz="3200" dirty="0" smtClean="0"/>
              <a:t>Motivation</a:t>
            </a:r>
          </a:p>
          <a:p>
            <a:pPr marL="285750" indent="-285750">
              <a:spcBef>
                <a:spcPts val="500"/>
              </a:spcBef>
              <a:buFont typeface="Arial"/>
              <a:buChar char="•"/>
            </a:pPr>
            <a:r>
              <a:rPr lang="en-US" sz="3200" dirty="0" smtClean="0"/>
              <a:t>Background Literature</a:t>
            </a:r>
          </a:p>
          <a:p>
            <a:pPr marL="285750" indent="-285750">
              <a:spcBef>
                <a:spcPts val="500"/>
              </a:spcBef>
              <a:buFont typeface="Arial"/>
              <a:buChar char="•"/>
            </a:pPr>
            <a:r>
              <a:rPr lang="en-US" sz="3200" dirty="0" smtClean="0"/>
              <a:t>Preliminary Findings</a:t>
            </a:r>
          </a:p>
          <a:p>
            <a:pPr marL="285750" indent="-285750">
              <a:spcBef>
                <a:spcPts val="500"/>
              </a:spcBef>
              <a:buFont typeface="Arial"/>
              <a:buChar char="•"/>
            </a:pPr>
            <a:r>
              <a:rPr lang="en-US" sz="3200" dirty="0" smtClean="0"/>
              <a:t>Future Research</a:t>
            </a:r>
            <a:endParaRPr lang="en-US" sz="3200" dirty="0"/>
          </a:p>
        </p:txBody>
      </p:sp>
      <p:sp>
        <p:nvSpPr>
          <p:cNvPr id="4" name="Slide Number Placeholder 3"/>
          <p:cNvSpPr>
            <a:spLocks noGrp="1"/>
          </p:cNvSpPr>
          <p:nvPr>
            <p:ph type="sldNum" sz="quarter" idx="12"/>
          </p:nvPr>
        </p:nvSpPr>
        <p:spPr/>
        <p:txBody>
          <a:bodyPr/>
          <a:lstStyle/>
          <a:p>
            <a:fld id="{D318BACE-53E8-EB44-8F74-773F03B5D5E8}" type="slidenum">
              <a:rPr lang="en-US" smtClean="0"/>
              <a:pPr/>
              <a:t>1</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144000" cy="592666"/>
            <a:chOff x="0" y="0"/>
            <a:chExt cx="9144000" cy="592666"/>
          </a:xfrm>
        </p:grpSpPr>
        <p:sp>
          <p:nvSpPr>
            <p:cNvPr id="14" name="Rectangle 13"/>
            <p:cNvSpPr/>
            <p:nvPr/>
          </p:nvSpPr>
          <p:spPr>
            <a:xfrm>
              <a:off x="0" y="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0" y="591078"/>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0" y="6265334"/>
            <a:ext cx="9144000" cy="592666"/>
            <a:chOff x="0" y="6265334"/>
            <a:chExt cx="9144000" cy="592666"/>
          </a:xfrm>
        </p:grpSpPr>
        <p:sp>
          <p:nvSpPr>
            <p:cNvPr id="17" name="Rectangle 16"/>
            <p:cNvSpPr/>
            <p:nvPr/>
          </p:nvSpPr>
          <p:spPr>
            <a:xfrm rot="10800000">
              <a:off x="0" y="632460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rot="10800000">
              <a:off x="0" y="6265334"/>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pic>
        <p:nvPicPr>
          <p:cNvPr id="9" name="Picture 8" descr="CEPSA logo_transparent.png"/>
          <p:cNvPicPr>
            <a:picLocks noChangeAspect="1"/>
          </p:cNvPicPr>
          <p:nvPr/>
        </p:nvPicPr>
        <p:blipFill rotWithShape="1">
          <a:blip r:embed="rId3">
            <a:extLst>
              <a:ext uri="{28A0092B-C50C-407E-A947-70E740481C1C}">
                <a14:useLocalDpi xmlns:a14="http://schemas.microsoft.com/office/drawing/2010/main" val="0"/>
              </a:ext>
            </a:extLst>
          </a:blip>
          <a:srcRect t="40022" r="68516"/>
          <a:stretch/>
        </p:blipFill>
        <p:spPr>
          <a:xfrm>
            <a:off x="7886700" y="5461000"/>
            <a:ext cx="1181100" cy="762673"/>
          </a:xfrm>
          <a:prstGeom prst="rect">
            <a:avLst/>
          </a:prstGeom>
        </p:spPr>
      </p:pic>
      <p:sp>
        <p:nvSpPr>
          <p:cNvPr id="2" name="TextBox 1"/>
          <p:cNvSpPr txBox="1"/>
          <p:nvPr/>
        </p:nvSpPr>
        <p:spPr>
          <a:xfrm>
            <a:off x="2616200" y="647700"/>
            <a:ext cx="3962400" cy="646331"/>
          </a:xfrm>
          <a:prstGeom prst="rect">
            <a:avLst/>
          </a:prstGeom>
          <a:noFill/>
        </p:spPr>
        <p:txBody>
          <a:bodyPr wrap="square" rtlCol="0">
            <a:spAutoFit/>
          </a:bodyPr>
          <a:lstStyle/>
          <a:p>
            <a:pPr algn="ctr"/>
            <a:r>
              <a:rPr lang="en-US" sz="3600" dirty="0" smtClean="0">
                <a:solidFill>
                  <a:srgbClr val="FF0000"/>
                </a:solidFill>
              </a:rPr>
              <a:t>Motivation</a:t>
            </a:r>
            <a:endParaRPr lang="en-US" sz="3600" dirty="0">
              <a:solidFill>
                <a:srgbClr val="FF0000"/>
              </a:solidFill>
            </a:endParaRPr>
          </a:p>
        </p:txBody>
      </p:sp>
      <p:sp>
        <p:nvSpPr>
          <p:cNvPr id="3" name="TextBox 2"/>
          <p:cNvSpPr txBox="1"/>
          <p:nvPr/>
        </p:nvSpPr>
        <p:spPr>
          <a:xfrm>
            <a:off x="723900" y="1790700"/>
            <a:ext cx="7493000" cy="3236784"/>
          </a:xfrm>
          <a:prstGeom prst="rect">
            <a:avLst/>
          </a:prstGeom>
          <a:noFill/>
        </p:spPr>
        <p:txBody>
          <a:bodyPr wrap="square" rtlCol="0">
            <a:spAutoFit/>
          </a:bodyPr>
          <a:lstStyle/>
          <a:p>
            <a:pPr marL="285750" indent="-285750">
              <a:spcBef>
                <a:spcPts val="500"/>
              </a:spcBef>
              <a:buFont typeface="Arial"/>
              <a:buChar char="•"/>
            </a:pPr>
            <a:r>
              <a:rPr lang="en-US" sz="2800" dirty="0"/>
              <a:t>Asia has gotten insufficient attention in climate and security issues </a:t>
            </a:r>
            <a:endParaRPr lang="en-US" sz="2800" dirty="0" smtClean="0"/>
          </a:p>
          <a:p>
            <a:pPr marL="285750" indent="-285750">
              <a:spcBef>
                <a:spcPts val="500"/>
              </a:spcBef>
              <a:buFont typeface="Arial"/>
              <a:buChar char="•"/>
            </a:pPr>
            <a:r>
              <a:rPr lang="en-US" sz="2800" dirty="0" smtClean="0"/>
              <a:t>Population concentrations and patterns in Asia (esp. in coastal areas) indicate high exposure levels to climate change impacts</a:t>
            </a:r>
          </a:p>
          <a:p>
            <a:pPr marL="285750" indent="-285750">
              <a:spcBef>
                <a:spcPts val="500"/>
              </a:spcBef>
              <a:buFont typeface="Arial"/>
              <a:buChar char="•"/>
            </a:pPr>
            <a:r>
              <a:rPr lang="en-US" sz="2800" dirty="0" smtClean="0"/>
              <a:t>Disaster impacts and incidence mismatched with funding allocations (e.g., from ODA)</a:t>
            </a:r>
          </a:p>
        </p:txBody>
      </p:sp>
      <p:sp>
        <p:nvSpPr>
          <p:cNvPr id="4" name="Slide Number Placeholder 3"/>
          <p:cNvSpPr>
            <a:spLocks noGrp="1"/>
          </p:cNvSpPr>
          <p:nvPr>
            <p:ph type="sldNum" sz="quarter" idx="12"/>
          </p:nvPr>
        </p:nvSpPr>
        <p:spPr/>
        <p:txBody>
          <a:bodyPr/>
          <a:lstStyle/>
          <a:p>
            <a:fld id="{D318BACE-53E8-EB44-8F74-773F03B5D5E8}" type="slidenum">
              <a:rPr lang="en-US" smtClean="0"/>
              <a:pPr/>
              <a:t>2</a:t>
            </a:fld>
            <a:endParaRPr lang="en-US"/>
          </a:p>
        </p:txBody>
      </p:sp>
    </p:spTree>
    <p:extLst>
      <p:ext uri="{BB962C8B-B14F-4D97-AF65-F5344CB8AC3E}">
        <p14:creationId xmlns:p14="http://schemas.microsoft.com/office/powerpoint/2010/main" val="2039912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2884267"/>
            <a:ext cx="5359400" cy="3428609"/>
          </a:xfrm>
          <a:prstGeom prst="rect">
            <a:avLst/>
          </a:prstGeom>
        </p:spPr>
      </p:pic>
      <p:grpSp>
        <p:nvGrpSpPr>
          <p:cNvPr id="13" name="Group 12"/>
          <p:cNvGrpSpPr/>
          <p:nvPr/>
        </p:nvGrpSpPr>
        <p:grpSpPr>
          <a:xfrm>
            <a:off x="0" y="0"/>
            <a:ext cx="9144000" cy="592666"/>
            <a:chOff x="0" y="0"/>
            <a:chExt cx="9144000" cy="592666"/>
          </a:xfrm>
        </p:grpSpPr>
        <p:sp>
          <p:nvSpPr>
            <p:cNvPr id="14" name="Rectangle 13"/>
            <p:cNvSpPr/>
            <p:nvPr/>
          </p:nvSpPr>
          <p:spPr>
            <a:xfrm>
              <a:off x="0" y="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0" y="591078"/>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0" y="6265334"/>
            <a:ext cx="9144000" cy="592666"/>
            <a:chOff x="0" y="6265334"/>
            <a:chExt cx="9144000" cy="592666"/>
          </a:xfrm>
        </p:grpSpPr>
        <p:sp>
          <p:nvSpPr>
            <p:cNvPr id="17" name="Rectangle 16"/>
            <p:cNvSpPr/>
            <p:nvPr/>
          </p:nvSpPr>
          <p:spPr>
            <a:xfrm rot="10800000">
              <a:off x="0" y="632460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rot="10800000">
              <a:off x="0" y="6265334"/>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pic>
        <p:nvPicPr>
          <p:cNvPr id="9" name="Picture 8" descr="CEPSA logo_transparent.png"/>
          <p:cNvPicPr>
            <a:picLocks noChangeAspect="1"/>
          </p:cNvPicPr>
          <p:nvPr/>
        </p:nvPicPr>
        <p:blipFill rotWithShape="1">
          <a:blip r:embed="rId3">
            <a:extLst>
              <a:ext uri="{28A0092B-C50C-407E-A947-70E740481C1C}">
                <a14:useLocalDpi xmlns:a14="http://schemas.microsoft.com/office/drawing/2010/main" val="0"/>
              </a:ext>
            </a:extLst>
          </a:blip>
          <a:srcRect t="40022" r="68516"/>
          <a:stretch/>
        </p:blipFill>
        <p:spPr>
          <a:xfrm>
            <a:off x="7886700" y="5461000"/>
            <a:ext cx="1181100" cy="762673"/>
          </a:xfrm>
          <a:prstGeom prst="rect">
            <a:avLst/>
          </a:prstGeom>
        </p:spPr>
      </p:pic>
      <p:graphicFrame>
        <p:nvGraphicFramePr>
          <p:cNvPr id="10" name="Chart 9"/>
          <p:cNvGraphicFramePr>
            <a:graphicFrameLocks/>
          </p:cNvGraphicFramePr>
          <p:nvPr>
            <p:extLst>
              <p:ext uri="{D42A27DB-BD31-4B8C-83A1-F6EECF244321}">
                <p14:modId xmlns:p14="http://schemas.microsoft.com/office/powerpoint/2010/main" val="2570501913"/>
              </p:ext>
            </p:extLst>
          </p:nvPr>
        </p:nvGraphicFramePr>
        <p:xfrm>
          <a:off x="4157345" y="650557"/>
          <a:ext cx="5126355" cy="2676843"/>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5321300" y="3594100"/>
            <a:ext cx="2781300" cy="175432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285750" indent="-285750">
              <a:buFont typeface="Arial"/>
              <a:buChar char="•"/>
            </a:pPr>
            <a:r>
              <a:rPr lang="en-US" dirty="0" smtClean="0"/>
              <a:t>80%+ of disaster victims in Asia</a:t>
            </a:r>
          </a:p>
          <a:p>
            <a:pPr marL="285750" indent="-285750">
              <a:buFont typeface="Arial"/>
              <a:buChar char="•"/>
            </a:pPr>
            <a:r>
              <a:rPr lang="en-US" dirty="0" smtClean="0"/>
              <a:t>3/4 of USAID disaster assistance (including complex emergencies) to Africa</a:t>
            </a:r>
            <a:endParaRPr lang="en-US" dirty="0"/>
          </a:p>
        </p:txBody>
      </p:sp>
      <p:sp>
        <p:nvSpPr>
          <p:cNvPr id="3" name="Slide Number Placeholder 2"/>
          <p:cNvSpPr>
            <a:spLocks noGrp="1"/>
          </p:cNvSpPr>
          <p:nvPr>
            <p:ph type="sldNum" sz="quarter" idx="12"/>
          </p:nvPr>
        </p:nvSpPr>
        <p:spPr/>
        <p:txBody>
          <a:bodyPr/>
          <a:lstStyle/>
          <a:p>
            <a:fld id="{D318BACE-53E8-EB44-8F74-773F03B5D5E8}" type="slidenum">
              <a:rPr lang="en-US" smtClean="0"/>
              <a:pPr/>
              <a:t>3</a:t>
            </a:fld>
            <a:endParaRPr lang="en-US"/>
          </a:p>
        </p:txBody>
      </p:sp>
    </p:spTree>
    <p:extLst>
      <p:ext uri="{BB962C8B-B14F-4D97-AF65-F5344CB8AC3E}">
        <p14:creationId xmlns:p14="http://schemas.microsoft.com/office/powerpoint/2010/main" val="2039912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144000" cy="592666"/>
            <a:chOff x="0" y="0"/>
            <a:chExt cx="9144000" cy="592666"/>
          </a:xfrm>
        </p:grpSpPr>
        <p:sp>
          <p:nvSpPr>
            <p:cNvPr id="14" name="Rectangle 13"/>
            <p:cNvSpPr/>
            <p:nvPr/>
          </p:nvSpPr>
          <p:spPr>
            <a:xfrm>
              <a:off x="0" y="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0" y="591078"/>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0" y="6265334"/>
            <a:ext cx="9144000" cy="592666"/>
            <a:chOff x="0" y="6265334"/>
            <a:chExt cx="9144000" cy="592666"/>
          </a:xfrm>
        </p:grpSpPr>
        <p:sp>
          <p:nvSpPr>
            <p:cNvPr id="17" name="Rectangle 16"/>
            <p:cNvSpPr/>
            <p:nvPr/>
          </p:nvSpPr>
          <p:spPr>
            <a:xfrm rot="10800000">
              <a:off x="0" y="632460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rot="10800000">
              <a:off x="0" y="6265334"/>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pic>
        <p:nvPicPr>
          <p:cNvPr id="9" name="Picture 8" descr="CEPSA logo_transparent.png"/>
          <p:cNvPicPr>
            <a:picLocks noChangeAspect="1"/>
          </p:cNvPicPr>
          <p:nvPr/>
        </p:nvPicPr>
        <p:blipFill rotWithShape="1">
          <a:blip r:embed="rId2">
            <a:extLst>
              <a:ext uri="{28A0092B-C50C-407E-A947-70E740481C1C}">
                <a14:useLocalDpi xmlns:a14="http://schemas.microsoft.com/office/drawing/2010/main" val="0"/>
              </a:ext>
            </a:extLst>
          </a:blip>
          <a:srcRect t="40022" r="68516"/>
          <a:stretch/>
        </p:blipFill>
        <p:spPr>
          <a:xfrm>
            <a:off x="7886700" y="5461000"/>
            <a:ext cx="1181100" cy="762673"/>
          </a:xfrm>
          <a:prstGeom prst="rect">
            <a:avLst/>
          </a:prstGeom>
        </p:spPr>
      </p:pic>
      <p:sp>
        <p:nvSpPr>
          <p:cNvPr id="2" name="TextBox 1"/>
          <p:cNvSpPr txBox="1"/>
          <p:nvPr/>
        </p:nvSpPr>
        <p:spPr>
          <a:xfrm>
            <a:off x="2235200" y="660400"/>
            <a:ext cx="4787900" cy="646331"/>
          </a:xfrm>
          <a:prstGeom prst="rect">
            <a:avLst/>
          </a:prstGeom>
          <a:noFill/>
        </p:spPr>
        <p:txBody>
          <a:bodyPr wrap="square" rtlCol="0">
            <a:spAutoFit/>
          </a:bodyPr>
          <a:lstStyle/>
          <a:p>
            <a:pPr algn="ctr"/>
            <a:r>
              <a:rPr lang="en-US" sz="3600" dirty="0" smtClean="0">
                <a:solidFill>
                  <a:srgbClr val="FF0000"/>
                </a:solidFill>
              </a:rPr>
              <a:t>Background Literature</a:t>
            </a:r>
            <a:endParaRPr lang="en-US" sz="3600" dirty="0">
              <a:solidFill>
                <a:srgbClr val="FF0000"/>
              </a:solidFill>
            </a:endParaRPr>
          </a:p>
        </p:txBody>
      </p:sp>
      <p:sp>
        <p:nvSpPr>
          <p:cNvPr id="3" name="TextBox 2"/>
          <p:cNvSpPr txBox="1"/>
          <p:nvPr/>
        </p:nvSpPr>
        <p:spPr>
          <a:xfrm>
            <a:off x="723900" y="1498600"/>
            <a:ext cx="7518400" cy="4154983"/>
          </a:xfrm>
          <a:prstGeom prst="rect">
            <a:avLst/>
          </a:prstGeom>
          <a:noFill/>
        </p:spPr>
        <p:txBody>
          <a:bodyPr wrap="square" rtlCol="0">
            <a:spAutoFit/>
          </a:bodyPr>
          <a:lstStyle/>
          <a:p>
            <a:pPr marL="285750" indent="-285750">
              <a:buFont typeface="Arial"/>
              <a:buChar char="•"/>
            </a:pPr>
            <a:r>
              <a:rPr lang="en-US" sz="2400" dirty="0" smtClean="0"/>
              <a:t>Skewed towards Africa and conflict: perhaps due to knowledge of existing and expected vulnerabilities and lack of capacity. </a:t>
            </a:r>
          </a:p>
          <a:p>
            <a:endParaRPr lang="en-US" sz="2400" dirty="0" smtClean="0"/>
          </a:p>
          <a:p>
            <a:pPr marL="285750" indent="-285750">
              <a:buFont typeface="Arial"/>
              <a:buChar char="•"/>
            </a:pPr>
            <a:r>
              <a:rPr lang="en-US" sz="2400" dirty="0" smtClean="0"/>
              <a:t>Hsiang et al. (2013): meta-analysis on climate and security</a:t>
            </a:r>
          </a:p>
          <a:p>
            <a:pPr marL="742950" lvl="1" indent="-285750">
              <a:buFont typeface="Arial"/>
              <a:buChar char="•"/>
            </a:pPr>
            <a:r>
              <a:rPr lang="en-US" sz="2400" dirty="0" smtClean="0"/>
              <a:t>of 60 studies reviewed, only 8 focused on Asia exclusively</a:t>
            </a:r>
          </a:p>
          <a:p>
            <a:endParaRPr lang="en-US" sz="2400" dirty="0" smtClean="0"/>
          </a:p>
          <a:p>
            <a:pPr marL="285750" indent="-285750">
              <a:buFont typeface="Arial"/>
              <a:buChar char="•"/>
            </a:pPr>
            <a:r>
              <a:rPr lang="en-US" sz="2400" dirty="0" smtClean="0"/>
              <a:t>Gap apparent in scholarship re: Asia: overdue given exposure to disasters and climate impacts</a:t>
            </a:r>
            <a:endParaRPr lang="en-US" sz="2400" dirty="0"/>
          </a:p>
        </p:txBody>
      </p:sp>
      <p:sp>
        <p:nvSpPr>
          <p:cNvPr id="4" name="Slide Number Placeholder 3"/>
          <p:cNvSpPr>
            <a:spLocks noGrp="1"/>
          </p:cNvSpPr>
          <p:nvPr>
            <p:ph type="sldNum" sz="quarter" idx="12"/>
          </p:nvPr>
        </p:nvSpPr>
        <p:spPr/>
        <p:txBody>
          <a:bodyPr/>
          <a:lstStyle/>
          <a:p>
            <a:fld id="{D318BACE-53E8-EB44-8F74-773F03B5D5E8}" type="slidenum">
              <a:rPr lang="en-US" smtClean="0"/>
              <a:pPr/>
              <a:t>4</a:t>
            </a:fld>
            <a:endParaRPr lang="en-US"/>
          </a:p>
        </p:txBody>
      </p:sp>
    </p:spTree>
    <p:extLst>
      <p:ext uri="{BB962C8B-B14F-4D97-AF65-F5344CB8AC3E}">
        <p14:creationId xmlns:p14="http://schemas.microsoft.com/office/powerpoint/2010/main" val="2039912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144000" cy="592666"/>
            <a:chOff x="0" y="0"/>
            <a:chExt cx="9144000" cy="592666"/>
          </a:xfrm>
        </p:grpSpPr>
        <p:sp>
          <p:nvSpPr>
            <p:cNvPr id="14" name="Rectangle 13"/>
            <p:cNvSpPr/>
            <p:nvPr/>
          </p:nvSpPr>
          <p:spPr>
            <a:xfrm>
              <a:off x="0" y="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0" y="591078"/>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0" y="6265334"/>
            <a:ext cx="9144000" cy="592666"/>
            <a:chOff x="0" y="6265334"/>
            <a:chExt cx="9144000" cy="592666"/>
          </a:xfrm>
        </p:grpSpPr>
        <p:sp>
          <p:nvSpPr>
            <p:cNvPr id="17" name="Rectangle 16"/>
            <p:cNvSpPr/>
            <p:nvPr/>
          </p:nvSpPr>
          <p:spPr>
            <a:xfrm rot="10800000">
              <a:off x="0" y="632460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rot="10800000">
              <a:off x="0" y="6265334"/>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pic>
        <p:nvPicPr>
          <p:cNvPr id="9" name="Picture 8" descr="CEPSA logo_transparent.png"/>
          <p:cNvPicPr>
            <a:picLocks noChangeAspect="1"/>
          </p:cNvPicPr>
          <p:nvPr/>
        </p:nvPicPr>
        <p:blipFill rotWithShape="1">
          <a:blip r:embed="rId3">
            <a:extLst>
              <a:ext uri="{28A0092B-C50C-407E-A947-70E740481C1C}">
                <a14:useLocalDpi xmlns:a14="http://schemas.microsoft.com/office/drawing/2010/main" val="0"/>
              </a:ext>
            </a:extLst>
          </a:blip>
          <a:srcRect t="40022" r="68516"/>
          <a:stretch/>
        </p:blipFill>
        <p:spPr>
          <a:xfrm>
            <a:off x="7886700" y="5461000"/>
            <a:ext cx="1181100" cy="762673"/>
          </a:xfrm>
          <a:prstGeom prst="rect">
            <a:avLst/>
          </a:prstGeom>
        </p:spPr>
      </p:pic>
      <p:sp>
        <p:nvSpPr>
          <p:cNvPr id="2" name="TextBox 1"/>
          <p:cNvSpPr txBox="1"/>
          <p:nvPr/>
        </p:nvSpPr>
        <p:spPr>
          <a:xfrm>
            <a:off x="2616200" y="647700"/>
            <a:ext cx="3962400" cy="646331"/>
          </a:xfrm>
          <a:prstGeom prst="rect">
            <a:avLst/>
          </a:prstGeom>
          <a:noFill/>
        </p:spPr>
        <p:txBody>
          <a:bodyPr wrap="square" rtlCol="0">
            <a:spAutoFit/>
          </a:bodyPr>
          <a:lstStyle/>
          <a:p>
            <a:pPr algn="ctr"/>
            <a:r>
              <a:rPr lang="en-US" sz="3600" dirty="0" smtClean="0">
                <a:solidFill>
                  <a:srgbClr val="FF0000"/>
                </a:solidFill>
              </a:rPr>
              <a:t>Research Question</a:t>
            </a:r>
            <a:endParaRPr lang="en-US" sz="3600" dirty="0">
              <a:solidFill>
                <a:srgbClr val="FF0000"/>
              </a:solidFill>
            </a:endParaRPr>
          </a:p>
        </p:txBody>
      </p:sp>
      <p:sp>
        <p:nvSpPr>
          <p:cNvPr id="3" name="TextBox 2"/>
          <p:cNvSpPr txBox="1"/>
          <p:nvPr/>
        </p:nvSpPr>
        <p:spPr>
          <a:xfrm>
            <a:off x="723900" y="1790700"/>
            <a:ext cx="7493000" cy="2375009"/>
          </a:xfrm>
          <a:prstGeom prst="rect">
            <a:avLst/>
          </a:prstGeom>
          <a:noFill/>
        </p:spPr>
        <p:txBody>
          <a:bodyPr wrap="square" rtlCol="0">
            <a:spAutoFit/>
          </a:bodyPr>
          <a:lstStyle/>
          <a:p>
            <a:pPr marL="285750" indent="-285750">
              <a:spcBef>
                <a:spcPts val="500"/>
              </a:spcBef>
              <a:buFont typeface="Arial"/>
              <a:buChar char="•"/>
            </a:pPr>
            <a:r>
              <a:rPr lang="en-US" sz="2800" dirty="0" smtClean="0"/>
              <a:t>Where are the climate security vulnerabilities located in Asia?</a:t>
            </a:r>
          </a:p>
          <a:p>
            <a:pPr marL="742950" lvl="1" indent="-285750">
              <a:spcBef>
                <a:spcPts val="500"/>
              </a:spcBef>
              <a:buFont typeface="Arial"/>
              <a:buChar char="•"/>
            </a:pPr>
            <a:r>
              <a:rPr lang="en-US" sz="2800" dirty="0" smtClean="0"/>
              <a:t>Where are large numbers of people at risk of death from climate hazard exposure?</a:t>
            </a:r>
          </a:p>
          <a:p>
            <a:pPr marL="742950" lvl="1" indent="-285750">
              <a:spcBef>
                <a:spcPts val="500"/>
              </a:spcBef>
              <a:buFont typeface="Arial"/>
              <a:buChar char="•"/>
            </a:pPr>
            <a:r>
              <a:rPr lang="en-US" sz="2800" dirty="0" smtClean="0"/>
              <a:t>Hazard exposure </a:t>
            </a:r>
            <a:r>
              <a:rPr lang="en-US" sz="2800" smtClean="0"/>
              <a:t>≠ disasters</a:t>
            </a:r>
          </a:p>
        </p:txBody>
      </p:sp>
      <p:sp>
        <p:nvSpPr>
          <p:cNvPr id="4" name="Slide Number Placeholder 3"/>
          <p:cNvSpPr>
            <a:spLocks noGrp="1"/>
          </p:cNvSpPr>
          <p:nvPr>
            <p:ph type="sldNum" sz="quarter" idx="12"/>
          </p:nvPr>
        </p:nvSpPr>
        <p:spPr/>
        <p:txBody>
          <a:bodyPr/>
          <a:lstStyle/>
          <a:p>
            <a:fld id="{D318BACE-53E8-EB44-8F74-773F03B5D5E8}" type="slidenum">
              <a:rPr lang="en-US" smtClean="0"/>
              <a:pPr/>
              <a:t>5</a:t>
            </a:fld>
            <a:endParaRPr lang="en-US"/>
          </a:p>
        </p:txBody>
      </p:sp>
    </p:spTree>
    <p:extLst>
      <p:ext uri="{BB962C8B-B14F-4D97-AF65-F5344CB8AC3E}">
        <p14:creationId xmlns:p14="http://schemas.microsoft.com/office/powerpoint/2010/main" val="35802389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144000" cy="592666"/>
            <a:chOff x="0" y="0"/>
            <a:chExt cx="9144000" cy="592666"/>
          </a:xfrm>
        </p:grpSpPr>
        <p:sp>
          <p:nvSpPr>
            <p:cNvPr id="14" name="Rectangle 13"/>
            <p:cNvSpPr/>
            <p:nvPr/>
          </p:nvSpPr>
          <p:spPr>
            <a:xfrm>
              <a:off x="0" y="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0" y="591078"/>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0" y="6265334"/>
            <a:ext cx="9144000" cy="592666"/>
            <a:chOff x="0" y="6265334"/>
            <a:chExt cx="9144000" cy="592666"/>
          </a:xfrm>
        </p:grpSpPr>
        <p:sp>
          <p:nvSpPr>
            <p:cNvPr id="17" name="Rectangle 16"/>
            <p:cNvSpPr/>
            <p:nvPr/>
          </p:nvSpPr>
          <p:spPr>
            <a:xfrm rot="10800000">
              <a:off x="0" y="632460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rot="10800000">
              <a:off x="0" y="6265334"/>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pic>
        <p:nvPicPr>
          <p:cNvPr id="9" name="Picture 8" descr="CEPSA logo_transparent.png"/>
          <p:cNvPicPr>
            <a:picLocks noChangeAspect="1"/>
          </p:cNvPicPr>
          <p:nvPr/>
        </p:nvPicPr>
        <p:blipFill rotWithShape="1">
          <a:blip r:embed="rId2">
            <a:extLst>
              <a:ext uri="{28A0092B-C50C-407E-A947-70E740481C1C}">
                <a14:useLocalDpi xmlns:a14="http://schemas.microsoft.com/office/drawing/2010/main" val="0"/>
              </a:ext>
            </a:extLst>
          </a:blip>
          <a:srcRect t="40022" r="68516"/>
          <a:stretch/>
        </p:blipFill>
        <p:spPr>
          <a:xfrm>
            <a:off x="7886700" y="5461000"/>
            <a:ext cx="1181100" cy="762673"/>
          </a:xfrm>
          <a:prstGeom prst="rect">
            <a:avLst/>
          </a:prstGeom>
        </p:spPr>
      </p:pic>
      <p:sp>
        <p:nvSpPr>
          <p:cNvPr id="2" name="TextBox 1"/>
          <p:cNvSpPr txBox="1"/>
          <p:nvPr/>
        </p:nvSpPr>
        <p:spPr>
          <a:xfrm>
            <a:off x="685800" y="838200"/>
            <a:ext cx="8102600" cy="646331"/>
          </a:xfrm>
          <a:prstGeom prst="rect">
            <a:avLst/>
          </a:prstGeom>
          <a:noFill/>
        </p:spPr>
        <p:txBody>
          <a:bodyPr wrap="square" rtlCol="0">
            <a:spAutoFit/>
          </a:bodyPr>
          <a:lstStyle/>
          <a:p>
            <a:pPr algn="ctr"/>
            <a:r>
              <a:rPr lang="en-US" sz="3600" dirty="0" smtClean="0">
                <a:solidFill>
                  <a:srgbClr val="FF0000"/>
                </a:solidFill>
              </a:rPr>
              <a:t>Other Studies of Vulnerability</a:t>
            </a:r>
            <a:endParaRPr lang="en-US" sz="3600" dirty="0">
              <a:solidFill>
                <a:srgbClr val="FF0000"/>
              </a:solidFill>
            </a:endParaRPr>
          </a:p>
        </p:txBody>
      </p:sp>
      <p:sp>
        <p:nvSpPr>
          <p:cNvPr id="3" name="TextBox 2"/>
          <p:cNvSpPr txBox="1"/>
          <p:nvPr/>
        </p:nvSpPr>
        <p:spPr>
          <a:xfrm>
            <a:off x="876300" y="1701800"/>
            <a:ext cx="7708900" cy="3785652"/>
          </a:xfrm>
          <a:prstGeom prst="rect">
            <a:avLst/>
          </a:prstGeom>
          <a:noFill/>
        </p:spPr>
        <p:txBody>
          <a:bodyPr wrap="square" rtlCol="0">
            <a:spAutoFit/>
          </a:bodyPr>
          <a:lstStyle/>
          <a:p>
            <a:pPr marL="285750" indent="-285750"/>
            <a:r>
              <a:rPr lang="en-US" sz="2400" dirty="0"/>
              <a:t>Wheeler (2011) models the probability of extreme weather impact; finds that China (1), India, (3), Philippines (7), Bangladesh (8), Sri Lanka (9), Vietnam (11), Hong Kong (13), and Thailand (17) are all among the top 20 at risk from extreme events. </a:t>
            </a:r>
          </a:p>
          <a:p>
            <a:endParaRPr lang="en-US" sz="2400" dirty="0"/>
          </a:p>
          <a:p>
            <a:pPr marL="285750" indent="-285750"/>
            <a:r>
              <a:rPr lang="en-US" sz="2400" dirty="0" err="1"/>
              <a:t>Brenkert</a:t>
            </a:r>
            <a:r>
              <a:rPr lang="en-US" sz="2400" dirty="0"/>
              <a:t> and Malone (2005): state-level vulnerability in India as part of their Vulnerability-Resilience Indicator Model (VRIM). The VRIM includes seventeen indicators but does not capture exposure. </a:t>
            </a:r>
          </a:p>
        </p:txBody>
      </p:sp>
      <p:sp>
        <p:nvSpPr>
          <p:cNvPr id="4" name="Slide Number Placeholder 3"/>
          <p:cNvSpPr>
            <a:spLocks noGrp="1"/>
          </p:cNvSpPr>
          <p:nvPr>
            <p:ph type="sldNum" sz="quarter" idx="12"/>
          </p:nvPr>
        </p:nvSpPr>
        <p:spPr/>
        <p:txBody>
          <a:bodyPr/>
          <a:lstStyle/>
          <a:p>
            <a:fld id="{D318BACE-53E8-EB44-8F74-773F03B5D5E8}" type="slidenum">
              <a:rPr lang="en-US" smtClean="0"/>
              <a:pPr/>
              <a:t>6</a:t>
            </a:fld>
            <a:endParaRPr lang="en-US"/>
          </a:p>
        </p:txBody>
      </p:sp>
    </p:spTree>
    <p:extLst>
      <p:ext uri="{BB962C8B-B14F-4D97-AF65-F5344CB8AC3E}">
        <p14:creationId xmlns:p14="http://schemas.microsoft.com/office/powerpoint/2010/main" val="30506010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144000" cy="592666"/>
            <a:chOff x="0" y="0"/>
            <a:chExt cx="9144000" cy="592666"/>
          </a:xfrm>
        </p:grpSpPr>
        <p:sp>
          <p:nvSpPr>
            <p:cNvPr id="14" name="Rectangle 13"/>
            <p:cNvSpPr/>
            <p:nvPr/>
          </p:nvSpPr>
          <p:spPr>
            <a:xfrm>
              <a:off x="0" y="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0" y="591078"/>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0" y="6265334"/>
            <a:ext cx="9144000" cy="592666"/>
            <a:chOff x="0" y="6265334"/>
            <a:chExt cx="9144000" cy="592666"/>
          </a:xfrm>
        </p:grpSpPr>
        <p:sp>
          <p:nvSpPr>
            <p:cNvPr id="17" name="Rectangle 16"/>
            <p:cNvSpPr/>
            <p:nvPr/>
          </p:nvSpPr>
          <p:spPr>
            <a:xfrm rot="10800000">
              <a:off x="0" y="632460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rot="10800000">
              <a:off x="0" y="6265334"/>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pic>
        <p:nvPicPr>
          <p:cNvPr id="9" name="Picture 8" descr="CEPSA logo_transparent.png"/>
          <p:cNvPicPr>
            <a:picLocks noChangeAspect="1"/>
          </p:cNvPicPr>
          <p:nvPr/>
        </p:nvPicPr>
        <p:blipFill rotWithShape="1">
          <a:blip r:embed="rId3">
            <a:extLst>
              <a:ext uri="{28A0092B-C50C-407E-A947-70E740481C1C}">
                <a14:useLocalDpi xmlns:a14="http://schemas.microsoft.com/office/drawing/2010/main" val="0"/>
              </a:ext>
            </a:extLst>
          </a:blip>
          <a:srcRect t="40022" r="68516"/>
          <a:stretch/>
        </p:blipFill>
        <p:spPr>
          <a:xfrm>
            <a:off x="7886700" y="5461000"/>
            <a:ext cx="1181100" cy="762673"/>
          </a:xfrm>
          <a:prstGeom prst="rect">
            <a:avLst/>
          </a:prstGeom>
        </p:spPr>
      </p:pic>
      <p:sp>
        <p:nvSpPr>
          <p:cNvPr id="2" name="TextBox 1"/>
          <p:cNvSpPr txBox="1"/>
          <p:nvPr/>
        </p:nvSpPr>
        <p:spPr>
          <a:xfrm>
            <a:off x="685800" y="838200"/>
            <a:ext cx="8102600" cy="646331"/>
          </a:xfrm>
          <a:prstGeom prst="rect">
            <a:avLst/>
          </a:prstGeom>
          <a:noFill/>
        </p:spPr>
        <p:txBody>
          <a:bodyPr wrap="square" rtlCol="0">
            <a:spAutoFit/>
          </a:bodyPr>
          <a:lstStyle/>
          <a:p>
            <a:pPr algn="ctr"/>
            <a:r>
              <a:rPr lang="en-US" sz="3600" dirty="0" smtClean="0">
                <a:solidFill>
                  <a:srgbClr val="FF0000"/>
                </a:solidFill>
              </a:rPr>
              <a:t>Assessing Subnational Vulnerability</a:t>
            </a:r>
            <a:endParaRPr lang="en-US" sz="3600" dirty="0">
              <a:solidFill>
                <a:srgbClr val="FF0000"/>
              </a:solidFill>
            </a:endParaRPr>
          </a:p>
        </p:txBody>
      </p:sp>
      <p:sp>
        <p:nvSpPr>
          <p:cNvPr id="3" name="TextBox 2"/>
          <p:cNvSpPr txBox="1"/>
          <p:nvPr/>
        </p:nvSpPr>
        <p:spPr>
          <a:xfrm>
            <a:off x="876300" y="1701800"/>
            <a:ext cx="7708900" cy="4106252"/>
          </a:xfrm>
          <a:prstGeom prst="rect">
            <a:avLst/>
          </a:prstGeom>
          <a:noFill/>
        </p:spPr>
        <p:txBody>
          <a:bodyPr wrap="square" rtlCol="0">
            <a:spAutoFit/>
          </a:bodyPr>
          <a:lstStyle/>
          <a:p>
            <a:pPr marL="285750" indent="-285750">
              <a:spcBef>
                <a:spcPts val="500"/>
              </a:spcBef>
              <a:buFont typeface="Arial"/>
              <a:buChar char="•"/>
            </a:pPr>
            <a:r>
              <a:rPr lang="en-US" sz="2400" dirty="0" smtClean="0"/>
              <a:t>Identify historical incidence of climate-related disasters, using EM-DAT (CRED)</a:t>
            </a:r>
          </a:p>
          <a:p>
            <a:pPr marL="742950" lvl="1" indent="-285750">
              <a:spcBef>
                <a:spcPts val="500"/>
              </a:spcBef>
              <a:buFont typeface="Arial"/>
              <a:buChar char="•"/>
            </a:pPr>
            <a:r>
              <a:rPr lang="en-US" sz="2400" dirty="0" smtClean="0"/>
              <a:t>records type of disaster, location, start/end dates, affected, killed at admin 1 level</a:t>
            </a:r>
          </a:p>
          <a:p>
            <a:pPr marL="742950" lvl="1" indent="-285750">
              <a:spcBef>
                <a:spcPts val="500"/>
              </a:spcBef>
              <a:buFont typeface="Arial"/>
              <a:buChar char="•"/>
            </a:pPr>
            <a:r>
              <a:rPr lang="en-US" sz="2400" dirty="0" smtClean="0"/>
              <a:t>for 11 countries across South &amp; South-East Asia</a:t>
            </a:r>
          </a:p>
          <a:p>
            <a:pPr marL="1257300" lvl="2" indent="-342900">
              <a:spcBef>
                <a:spcPts val="500"/>
              </a:spcBef>
              <a:buFont typeface="Wingdings" charset="2"/>
              <a:buChar char="Ø"/>
            </a:pPr>
            <a:r>
              <a:rPr lang="en-US" sz="2400" dirty="0"/>
              <a:t>six countries in South Asia (Bangladesh, Bhutan, India, Nepal, Pakistan, and Sri Lanka) </a:t>
            </a:r>
            <a:r>
              <a:rPr lang="en-US" sz="2400" dirty="0" smtClean="0"/>
              <a:t> </a:t>
            </a:r>
          </a:p>
          <a:p>
            <a:pPr marL="1257300" lvl="2" indent="-342900">
              <a:spcBef>
                <a:spcPts val="500"/>
              </a:spcBef>
              <a:buFont typeface="Wingdings" charset="2"/>
              <a:buChar char="Ø"/>
            </a:pPr>
            <a:r>
              <a:rPr lang="en-US" sz="2400" dirty="0" smtClean="0"/>
              <a:t>five </a:t>
            </a:r>
            <a:r>
              <a:rPr lang="en-US" sz="2400" dirty="0"/>
              <a:t>countries in Southeast Asia (Cambodia, Laos, </a:t>
            </a:r>
            <a:r>
              <a:rPr lang="en-US" sz="2400" dirty="0" smtClean="0"/>
              <a:t>Myanmar</a:t>
            </a:r>
            <a:r>
              <a:rPr lang="en-US" sz="2400" dirty="0"/>
              <a:t>, Thailand, and Vietnam</a:t>
            </a:r>
            <a:r>
              <a:rPr lang="en-US" sz="2400" dirty="0" smtClean="0"/>
              <a:t>)</a:t>
            </a:r>
          </a:p>
          <a:p>
            <a:pPr lvl="2">
              <a:spcBef>
                <a:spcPts val="500"/>
              </a:spcBef>
            </a:pPr>
            <a:r>
              <a:rPr lang="en-US" sz="2400" dirty="0" smtClean="0"/>
              <a:t>  </a:t>
            </a:r>
            <a:endParaRPr lang="en-US" sz="2400" dirty="0"/>
          </a:p>
        </p:txBody>
      </p:sp>
      <p:sp>
        <p:nvSpPr>
          <p:cNvPr id="4" name="Slide Number Placeholder 3"/>
          <p:cNvSpPr>
            <a:spLocks noGrp="1"/>
          </p:cNvSpPr>
          <p:nvPr>
            <p:ph type="sldNum" sz="quarter" idx="12"/>
          </p:nvPr>
        </p:nvSpPr>
        <p:spPr/>
        <p:txBody>
          <a:bodyPr/>
          <a:lstStyle/>
          <a:p>
            <a:fld id="{D318BACE-53E8-EB44-8F74-773F03B5D5E8}" type="slidenum">
              <a:rPr lang="en-US" smtClean="0"/>
              <a:pPr/>
              <a:t>7</a:t>
            </a:fld>
            <a:endParaRPr lang="en-US"/>
          </a:p>
        </p:txBody>
      </p:sp>
    </p:spTree>
    <p:extLst>
      <p:ext uri="{BB962C8B-B14F-4D97-AF65-F5344CB8AC3E}">
        <p14:creationId xmlns:p14="http://schemas.microsoft.com/office/powerpoint/2010/main" val="2039912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144000" cy="592666"/>
            <a:chOff x="0" y="0"/>
            <a:chExt cx="9144000" cy="592666"/>
          </a:xfrm>
        </p:grpSpPr>
        <p:sp>
          <p:nvSpPr>
            <p:cNvPr id="14" name="Rectangle 13"/>
            <p:cNvSpPr/>
            <p:nvPr/>
          </p:nvSpPr>
          <p:spPr>
            <a:xfrm>
              <a:off x="0" y="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0" y="591078"/>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0" y="6265334"/>
            <a:ext cx="9144000" cy="592666"/>
            <a:chOff x="0" y="6265334"/>
            <a:chExt cx="9144000" cy="592666"/>
          </a:xfrm>
        </p:grpSpPr>
        <p:sp>
          <p:nvSpPr>
            <p:cNvPr id="17" name="Rectangle 16"/>
            <p:cNvSpPr/>
            <p:nvPr/>
          </p:nvSpPr>
          <p:spPr>
            <a:xfrm rot="10800000">
              <a:off x="0" y="6324600"/>
              <a:ext cx="9144000" cy="533400"/>
            </a:xfrm>
            <a:prstGeom prst="rect">
              <a:avLst/>
            </a:prstGeom>
            <a:gradFill flip="none" rotWithShape="1">
              <a:gsLst>
                <a:gs pos="100000">
                  <a:srgbClr val="626971"/>
                </a:gs>
                <a:gs pos="0">
                  <a:schemeClr val="bg1">
                    <a:lumMod val="7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rot="10800000">
              <a:off x="0" y="6265334"/>
              <a:ext cx="9144000" cy="1588"/>
            </a:xfrm>
            <a:prstGeom prst="line">
              <a:avLst/>
            </a:prstGeom>
            <a:ln>
              <a:solidFill>
                <a:srgbClr val="626971"/>
              </a:solidFill>
            </a:ln>
            <a:effectLst/>
          </p:spPr>
          <p:style>
            <a:lnRef idx="2">
              <a:schemeClr val="accent1"/>
            </a:lnRef>
            <a:fillRef idx="0">
              <a:schemeClr val="accent1"/>
            </a:fillRef>
            <a:effectRef idx="1">
              <a:schemeClr val="accent1"/>
            </a:effectRef>
            <a:fontRef idx="minor">
              <a:schemeClr val="tx1"/>
            </a:fontRef>
          </p:style>
        </p:cxnSp>
      </p:grpSp>
      <p:pic>
        <p:nvPicPr>
          <p:cNvPr id="9" name="Picture 8" descr="CEPSA logo_transparent.png"/>
          <p:cNvPicPr>
            <a:picLocks noChangeAspect="1"/>
          </p:cNvPicPr>
          <p:nvPr/>
        </p:nvPicPr>
        <p:blipFill rotWithShape="1">
          <a:blip r:embed="rId2">
            <a:extLst>
              <a:ext uri="{28A0092B-C50C-407E-A947-70E740481C1C}">
                <a14:useLocalDpi xmlns:a14="http://schemas.microsoft.com/office/drawing/2010/main" val="0"/>
              </a:ext>
            </a:extLst>
          </a:blip>
          <a:srcRect t="40022" r="68516"/>
          <a:stretch/>
        </p:blipFill>
        <p:spPr>
          <a:xfrm>
            <a:off x="7886700" y="5461000"/>
            <a:ext cx="1181100" cy="762673"/>
          </a:xfrm>
          <a:prstGeom prst="rect">
            <a:avLst/>
          </a:prstGeom>
        </p:spPr>
      </p:pic>
      <p:sp>
        <p:nvSpPr>
          <p:cNvPr id="2" name="Slide Number Placeholder 1"/>
          <p:cNvSpPr>
            <a:spLocks noGrp="1"/>
          </p:cNvSpPr>
          <p:nvPr>
            <p:ph type="sldNum" sz="quarter" idx="12"/>
          </p:nvPr>
        </p:nvSpPr>
        <p:spPr/>
        <p:txBody>
          <a:bodyPr/>
          <a:lstStyle/>
          <a:p>
            <a:fld id="{D318BACE-53E8-EB44-8F74-773F03B5D5E8}" type="slidenum">
              <a:rPr lang="en-US" smtClean="0"/>
              <a:pPr/>
              <a:t>8</a:t>
            </a:fld>
            <a:endParaRPr lang="en-US"/>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1854200" y="1500822"/>
            <a:ext cx="5943600" cy="4592955"/>
          </a:xfrm>
          <a:prstGeom prst="rect">
            <a:avLst/>
          </a:prstGeom>
        </p:spPr>
      </p:pic>
      <p:sp>
        <p:nvSpPr>
          <p:cNvPr id="3" name="Oval 2"/>
          <p:cNvSpPr/>
          <p:nvPr/>
        </p:nvSpPr>
        <p:spPr>
          <a:xfrm>
            <a:off x="3708399" y="2573867"/>
            <a:ext cx="914400" cy="914400"/>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chemeClr val="tx1"/>
                </a:solidFill>
              </a:ln>
              <a:solidFill>
                <a:schemeClr val="bg1"/>
              </a:solidFill>
            </a:endParaRPr>
          </a:p>
        </p:txBody>
      </p:sp>
      <p:sp>
        <p:nvSpPr>
          <p:cNvPr id="12" name="Oval 11"/>
          <p:cNvSpPr/>
          <p:nvPr/>
        </p:nvSpPr>
        <p:spPr>
          <a:xfrm>
            <a:off x="4639733" y="2861734"/>
            <a:ext cx="914400" cy="914400"/>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chemeClr val="tx1"/>
                </a:solidFill>
              </a:ln>
              <a:solidFill>
                <a:schemeClr val="bg1"/>
              </a:solidFill>
            </a:endParaRPr>
          </a:p>
        </p:txBody>
      </p:sp>
      <p:sp>
        <p:nvSpPr>
          <p:cNvPr id="19" name="TextBox 18"/>
          <p:cNvSpPr txBox="1"/>
          <p:nvPr/>
        </p:nvSpPr>
        <p:spPr>
          <a:xfrm>
            <a:off x="685800" y="838200"/>
            <a:ext cx="8102600" cy="646331"/>
          </a:xfrm>
          <a:prstGeom prst="rect">
            <a:avLst/>
          </a:prstGeom>
          <a:noFill/>
        </p:spPr>
        <p:txBody>
          <a:bodyPr wrap="square" rtlCol="0">
            <a:spAutoFit/>
          </a:bodyPr>
          <a:lstStyle/>
          <a:p>
            <a:pPr algn="ctr"/>
            <a:r>
              <a:rPr lang="en-US" sz="3600" dirty="0" smtClean="0">
                <a:solidFill>
                  <a:srgbClr val="FF0000"/>
                </a:solidFill>
              </a:rPr>
              <a:t>Preliminary Findings</a:t>
            </a:r>
            <a:endParaRPr lang="en-US" sz="3600" dirty="0">
              <a:solidFill>
                <a:srgbClr val="FF0000"/>
              </a:solidFill>
            </a:endParaRPr>
          </a:p>
        </p:txBody>
      </p:sp>
    </p:spTree>
    <p:extLst>
      <p:ext uri="{BB962C8B-B14F-4D97-AF65-F5344CB8AC3E}">
        <p14:creationId xmlns:p14="http://schemas.microsoft.com/office/powerpoint/2010/main" val="2039912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5461</TotalTime>
  <Words>602</Words>
  <Application>Microsoft Macintosh PowerPoint</Application>
  <PresentationFormat>On-screen Show (4:3)</PresentationFormat>
  <Paragraphs>95</Paragraphs>
  <Slides>19</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Research</vt:lpstr>
      <vt:lpstr>PowerPoint Presentation</vt:lpstr>
    </vt:vector>
  </TitlesOfParts>
  <Company>RSD Advertising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Anne Clary</cp:lastModifiedBy>
  <cp:revision>75</cp:revision>
  <dcterms:created xsi:type="dcterms:W3CDTF">2010-04-16T21:20:08Z</dcterms:created>
  <dcterms:modified xsi:type="dcterms:W3CDTF">2016-05-10T00:49:45Z</dcterms:modified>
</cp:coreProperties>
</file>